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2"/>
    <p:sldId id="260" r:id="rId3"/>
    <p:sldId id="258" r:id="rId4"/>
    <p:sldId id="259" r:id="rId5"/>
  </p:sldIdLst>
  <p:sldSz cx="21602700" cy="30670500"/>
  <p:notesSz cx="6858000" cy="9144000"/>
  <p:embeddedFontLst>
    <p:embeddedFont>
      <p:font typeface="210 Cartoonstory Light" panose="020B0600000101010101" charset="-127"/>
      <p:regular r:id="rId7"/>
    </p:embeddedFont>
    <p:embeddedFont>
      <p:font typeface="210 Luckysuper Regular" panose="020B0600000101010101" charset="-127"/>
      <p:regular r:id="rId8"/>
    </p:embeddedFont>
    <p:embeddedFont>
      <p:font typeface="210 Neverland Regular" panose="020B0600000101010101" charset="-127"/>
      <p:regular r:id="rId9"/>
    </p:embeddedFont>
    <p:embeddedFont>
      <p:font typeface="210 OmniGothic 030" panose="020B0600000101010101" charset="-127"/>
      <p:regular r:id="rId10"/>
    </p:embeddedFont>
    <p:embeddedFont>
      <p:font typeface="210 OmniGothic 040" panose="020B0600000101010101" charset="-127"/>
      <p:regular r:id="rId11"/>
    </p:embeddedFont>
    <p:embeddedFont>
      <p:font typeface="210 OmniGothic 050" panose="020B0600000101010101" charset="-127"/>
      <p:regular r:id="rId12"/>
    </p:embeddedFont>
    <p:embeddedFont>
      <p:font typeface="Gong Gothic Medium" panose="020B0600000101010101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3096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91ED0-3775-4B87-AF4B-F9F11CDB20CE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41563" y="1143000"/>
            <a:ext cx="2174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B59D5-90F8-4725-B45E-FA771B925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6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B59D5-90F8-4725-B45E-FA771B9255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4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CA336-221C-2F35-F11F-5850C7E4AAC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129838" y="63500"/>
            <a:ext cx="13779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ko-KR" altLang="en-US" sz="12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LGE Internal Use Only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4.png"/><Relationship Id="rId5" Type="http://schemas.openxmlformats.org/officeDocument/2006/relationships/image" Target="../media/image3.png"/><Relationship Id="rId15" Type="http://schemas.openxmlformats.org/officeDocument/2006/relationships/image" Target="../media/image38.png"/><Relationship Id="rId10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49.jpe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46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4.png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52.png"/><Relationship Id="rId5" Type="http://schemas.openxmlformats.org/officeDocument/2006/relationships/image" Target="../media/image12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21602700" cy="3067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089400"/>
            <a:ext cx="20370800" cy="258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95400"/>
            <a:ext cx="20370800" cy="2628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4953000"/>
            <a:ext cx="6096000" cy="63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4953000"/>
            <a:ext cx="66421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500" y="4572000"/>
            <a:ext cx="9436100" cy="1473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21400" y="4737100"/>
            <a:ext cx="95123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프로젝트</a:t>
            </a:r>
            <a:r>
              <a:rPr lang="en-US" sz="61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목표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" y="14808200"/>
            <a:ext cx="43434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51300" y="14808200"/>
            <a:ext cx="41783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2900" y="14122400"/>
            <a:ext cx="13449300" cy="1473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461000" y="14287500"/>
            <a:ext cx="107569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프로젝트</a:t>
            </a:r>
            <a:r>
              <a:rPr lang="en-US" sz="61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소개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47000"/>
          </a:blip>
          <a:stretch>
            <a:fillRect/>
          </a:stretch>
        </p:blipFill>
        <p:spPr>
          <a:xfrm>
            <a:off x="1206500" y="6438900"/>
            <a:ext cx="19354800" cy="736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8300" y="6731000"/>
            <a:ext cx="18529300" cy="1079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736600" y="-673100"/>
            <a:ext cx="8610600" cy="434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-609600"/>
            <a:ext cx="10998200" cy="4152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08200" y="6908800"/>
            <a:ext cx="152146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200" b="1" i="0" u="none" strike="noStrike" spc="-100">
                <a:solidFill>
                  <a:srgbClr val="49403C"/>
                </a:solidFill>
                <a:ea typeface="210 OmniGothic 050"/>
              </a:rPr>
              <a:t>다</a:t>
            </a:r>
            <a:r>
              <a:rPr lang="en-US" sz="5200" b="1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200" b="1" i="0" u="none" strike="noStrike" spc="-100">
                <a:solidFill>
                  <a:srgbClr val="49403C"/>
                </a:solidFill>
                <a:ea typeface="210 OmniGothic 050"/>
              </a:rPr>
              <a:t>함께</a:t>
            </a:r>
            <a:r>
              <a:rPr lang="en-US" sz="5200" b="1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200" b="1" i="0" u="none" strike="noStrike" spc="-100">
                <a:solidFill>
                  <a:srgbClr val="49403C"/>
                </a:solidFill>
                <a:ea typeface="210 OmniGothic 050"/>
              </a:rPr>
              <a:t>그리는</a:t>
            </a:r>
            <a:r>
              <a:rPr lang="en-US" sz="5200" b="1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200" b="1" i="0" u="none" strike="noStrike" spc="-100">
                <a:solidFill>
                  <a:srgbClr val="49403C"/>
                </a:solidFill>
                <a:ea typeface="210 OmniGothic 050"/>
              </a:rPr>
              <a:t>게임을</a:t>
            </a:r>
            <a:r>
              <a:rPr lang="en-US" sz="5200" b="1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200" b="1" i="0" u="none" strike="noStrike" spc="-100">
                <a:solidFill>
                  <a:srgbClr val="49403C"/>
                </a:solidFill>
                <a:ea typeface="210 OmniGothic 050"/>
              </a:rPr>
              <a:t>만들어</a:t>
            </a:r>
            <a:r>
              <a:rPr lang="en-US" sz="5200" b="1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200" b="1" i="0" u="none" strike="noStrike" spc="-100">
                <a:solidFill>
                  <a:srgbClr val="49403C"/>
                </a:solidFill>
                <a:ea typeface="210 OmniGothic 050"/>
              </a:rPr>
              <a:t>보자</a:t>
            </a:r>
            <a:r>
              <a:rPr lang="en-US" sz="5200" b="1" i="0" u="none" strike="noStrike" spc="-100">
                <a:solidFill>
                  <a:srgbClr val="49403C"/>
                </a:solidFill>
                <a:latin typeface="210 OmniGothic 050"/>
              </a:rPr>
              <a:t>!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24000" y="7886700"/>
            <a:ext cx="5765800" cy="5765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78000" y="8255000"/>
            <a:ext cx="17322800" cy="513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0310"/>
              </a:lnSpc>
            </a:pP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- </a:t>
            </a:r>
            <a:r>
              <a:rPr lang="ko-KR" sz="4400" b="0" i="0" u="none" strike="noStrike">
                <a:solidFill>
                  <a:srgbClr val="5D6DBE"/>
                </a:solidFill>
                <a:ea typeface="210 OmniGothic 050"/>
              </a:rPr>
              <a:t>종이에</a:t>
            </a:r>
            <a:r>
              <a:rPr lang="en-US" sz="4400" b="0" i="0" u="none" strike="noStrike">
                <a:solidFill>
                  <a:srgbClr val="5D6DBE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5D6DBE"/>
                </a:solidFill>
                <a:ea typeface="210 OmniGothic 050"/>
              </a:rPr>
              <a:t>펜으로</a:t>
            </a:r>
            <a:r>
              <a:rPr lang="en-US" sz="4400" b="0" i="0" u="none" strike="noStrike">
                <a:solidFill>
                  <a:srgbClr val="5D6DBE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5D6DBE"/>
                </a:solidFill>
                <a:ea typeface="210 OmniGothic 050"/>
              </a:rPr>
              <a:t>그림을</a:t>
            </a:r>
            <a:r>
              <a:rPr lang="en-US" sz="4400" b="0" i="0" u="none" strike="noStrike">
                <a:solidFill>
                  <a:srgbClr val="5D6DBE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5D6DBE"/>
                </a:solidFill>
                <a:ea typeface="210 OmniGothic 050"/>
              </a:rPr>
              <a:t>그리는</a:t>
            </a:r>
            <a:r>
              <a:rPr lang="en-US" sz="4400" b="0" i="0" u="none" strike="noStrike">
                <a:solidFill>
                  <a:srgbClr val="5D6DBE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5D6DBE"/>
                </a:solidFill>
                <a:ea typeface="210 OmniGothic 050"/>
              </a:rPr>
              <a:t>것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과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 </a:t>
            </a:r>
          </a:p>
          <a:p>
            <a:pPr lvl="0" algn="l">
              <a:lnSpc>
                <a:spcPct val="130310"/>
              </a:lnSpc>
            </a:pP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   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유사한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기능을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목표로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함</a:t>
            </a:r>
          </a:p>
          <a:p>
            <a:pPr lvl="0" algn="l">
              <a:lnSpc>
                <a:spcPct val="130310"/>
              </a:lnSpc>
            </a:pP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-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혼자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그리는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것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뿐만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아니라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, </a:t>
            </a:r>
          </a:p>
          <a:p>
            <a:pPr lvl="0" algn="l">
              <a:lnSpc>
                <a:spcPct val="130310"/>
              </a:lnSpc>
            </a:pP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   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그림을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그리고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맞히는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FC5230"/>
                </a:solidFill>
                <a:ea typeface="210 OmniGothic 050"/>
              </a:rPr>
              <a:t>멀티</a:t>
            </a:r>
            <a:r>
              <a:rPr lang="en-US" sz="4400" b="0" i="0" u="none" strike="noStrike">
                <a:solidFill>
                  <a:srgbClr val="FC5230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FC5230"/>
                </a:solidFill>
                <a:ea typeface="210 OmniGothic 050"/>
              </a:rPr>
              <a:t>플레이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목표</a:t>
            </a:r>
          </a:p>
          <a:p>
            <a:pPr lvl="0" algn="l">
              <a:lnSpc>
                <a:spcPct val="130310"/>
              </a:lnSpc>
            </a:pP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- </a:t>
            </a:r>
            <a:r>
              <a:rPr lang="ko-KR" sz="4400" b="0" i="0" u="none" strike="noStrike">
                <a:solidFill>
                  <a:srgbClr val="7DB249"/>
                </a:solidFill>
                <a:ea typeface="210 OmniGothic 050"/>
              </a:rPr>
              <a:t>다양한</a:t>
            </a:r>
            <a:r>
              <a:rPr lang="en-US" sz="4400" b="0" i="0" u="none" strike="noStrike">
                <a:solidFill>
                  <a:srgbClr val="7DB249"/>
                </a:solidFill>
                <a:latin typeface="210 OmniGothic 050"/>
              </a:rPr>
              <a:t> I/O </a:t>
            </a:r>
            <a:r>
              <a:rPr lang="ko-KR" sz="4400" b="0" i="0" u="none" strike="noStrike">
                <a:solidFill>
                  <a:srgbClr val="7DB249"/>
                </a:solidFill>
                <a:ea typeface="210 OmniGothic 050"/>
              </a:rPr>
              <a:t>장치를</a:t>
            </a:r>
            <a:r>
              <a:rPr lang="en-US" sz="4400" b="0" i="0" u="none" strike="noStrike">
                <a:solidFill>
                  <a:srgbClr val="7DB249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7DB249"/>
                </a:solidFill>
                <a:ea typeface="210 OmniGothic 050"/>
              </a:rPr>
              <a:t>활용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하여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 </a:t>
            </a:r>
          </a:p>
          <a:p>
            <a:pPr lvl="0" algn="l">
              <a:lnSpc>
                <a:spcPct val="130310"/>
              </a:lnSpc>
            </a:pP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   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재미있는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게임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컨트롤러를</a:t>
            </a:r>
            <a:r>
              <a:rPr lang="en-US" sz="4400" b="0" i="0" u="none" strike="noStrike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400" b="0" i="0" u="none" strike="noStrike">
                <a:solidFill>
                  <a:srgbClr val="49403C"/>
                </a:solidFill>
                <a:ea typeface="210 OmniGothic 050"/>
              </a:rPr>
              <a:t>만들자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0744200" y="16878300"/>
            <a:ext cx="98425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100" dirty="0">
                <a:solidFill>
                  <a:srgbClr val="B96BC6"/>
                </a:solidFill>
                <a:latin typeface="210 Luckysuper Regular"/>
              </a:rPr>
              <a:t>2~3</a:t>
            </a:r>
            <a:r>
              <a:rPr lang="ko-KR" sz="4300" b="0" i="0" u="none" strike="noStrike" spc="-100" dirty="0">
                <a:solidFill>
                  <a:srgbClr val="B96BC6"/>
                </a:solidFill>
                <a:ea typeface="210 Luckysuper Regular"/>
              </a:rPr>
              <a:t>인</a:t>
            </a:r>
            <a:r>
              <a:rPr lang="ko-KR" sz="4300" b="0" i="0" u="none" strike="noStrike" spc="-100" dirty="0">
                <a:solidFill>
                  <a:srgbClr val="49403C"/>
                </a:solidFill>
                <a:ea typeface="210 Luckysuper Regular"/>
              </a:rPr>
              <a:t>까지</a:t>
            </a:r>
            <a:r>
              <a:rPr lang="en-US" sz="4300" b="0" i="0" u="none" strike="noStrike" spc="-100" dirty="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 dirty="0">
                <a:solidFill>
                  <a:srgbClr val="49403C"/>
                </a:solidFill>
                <a:ea typeface="210 Luckysuper Regular"/>
              </a:rPr>
              <a:t>플레이할</a:t>
            </a:r>
            <a:r>
              <a:rPr lang="en-US" sz="4300" b="0" i="0" u="none" strike="noStrike" spc="-100" dirty="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 dirty="0">
                <a:solidFill>
                  <a:srgbClr val="49403C"/>
                </a:solidFill>
                <a:ea typeface="210 Luckysuper Regular"/>
              </a:rPr>
              <a:t>수</a:t>
            </a:r>
            <a:r>
              <a:rPr lang="en-US" sz="4300" b="0" i="0" u="none" strike="noStrike" spc="-100" dirty="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 dirty="0">
                <a:solidFill>
                  <a:srgbClr val="49403C"/>
                </a:solidFill>
                <a:ea typeface="210 Luckysuper Regular"/>
              </a:rPr>
              <a:t>있습니다</a:t>
            </a:r>
            <a:r>
              <a:rPr lang="en-US" sz="4300" b="0" i="0" u="none" strike="noStrike" spc="-100" dirty="0">
                <a:solidFill>
                  <a:srgbClr val="49403C"/>
                </a:solidFill>
                <a:latin typeface="210 Luckysuper Regular"/>
              </a:rPr>
              <a:t>.</a:t>
            </a:r>
            <a:br>
              <a:rPr lang="en-US" sz="4300" b="0" i="0" u="none" strike="noStrike" spc="-100" dirty="0">
                <a:solidFill>
                  <a:srgbClr val="49403C"/>
                </a:solidFill>
                <a:latin typeface="210 Luckysuper Regular"/>
              </a:rPr>
            </a:br>
            <a:r>
              <a:rPr lang="ko-KR" sz="4300" b="0" i="0" u="none" strike="noStrike" spc="-100" dirty="0">
                <a:solidFill>
                  <a:srgbClr val="49403C"/>
                </a:solidFill>
                <a:ea typeface="210 Luckysuper Regular"/>
              </a:rPr>
              <a:t>랜덤으로</a:t>
            </a:r>
            <a:r>
              <a:rPr lang="en-US" sz="4300" b="0" i="0" u="none" strike="noStrike" spc="-100" dirty="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 dirty="0">
                <a:solidFill>
                  <a:srgbClr val="49403C"/>
                </a:solidFill>
                <a:ea typeface="210 Luckysuper Regular"/>
              </a:rPr>
              <a:t>출제자가</a:t>
            </a:r>
            <a:r>
              <a:rPr lang="en-US" sz="4300" b="0" i="0" u="none" strike="noStrike" spc="-100" dirty="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 dirty="0">
                <a:solidFill>
                  <a:srgbClr val="49403C"/>
                </a:solidFill>
                <a:ea typeface="210 Luckysuper Regular"/>
              </a:rPr>
              <a:t>선정됩니다</a:t>
            </a:r>
            <a:r>
              <a:rPr lang="en-US" sz="4300" b="0" i="0" u="none" strike="noStrike" spc="-100" dirty="0">
                <a:solidFill>
                  <a:srgbClr val="49403C"/>
                </a:solidFill>
                <a:latin typeface="210 Luckysuper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60100" y="19126200"/>
            <a:ext cx="98425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출제자가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제시어를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입력하면</a:t>
            </a:r>
          </a:p>
          <a:p>
            <a:pPr lvl="0" algn="ctr">
              <a:lnSpc>
                <a:spcPct val="99600"/>
              </a:lnSpc>
            </a:pP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라운드가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시작됩니다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93500" y="21234400"/>
            <a:ext cx="8356600" cy="339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spc="-100">
                <a:solidFill>
                  <a:srgbClr val="49403C"/>
                </a:solidFill>
                <a:ea typeface="210 OmniGothic 050"/>
              </a:rPr>
              <a:t>라운드가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OmniGothic 050"/>
              </a:rPr>
              <a:t>시작되면</a:t>
            </a:r>
          </a:p>
          <a:p>
            <a:pPr lvl="0" algn="ctr">
              <a:lnSpc>
                <a:spcPct val="99600"/>
              </a:lnSpc>
            </a:pPr>
            <a:r>
              <a:rPr lang="ko-KR" sz="4300" b="0" i="0" u="none" strike="noStrike" spc="-100">
                <a:solidFill>
                  <a:srgbClr val="1187CF"/>
                </a:solidFill>
                <a:ea typeface="210 OmniGothic 050"/>
              </a:rPr>
              <a:t>출제자는</a:t>
            </a:r>
            <a:r>
              <a:rPr lang="en-US" sz="4300" b="0" i="0" u="none" strike="noStrike" spc="-100">
                <a:solidFill>
                  <a:srgbClr val="1187CF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1187CF"/>
                </a:solidFill>
                <a:ea typeface="210 OmniGothic 050"/>
              </a:rPr>
              <a:t>그림을</a:t>
            </a:r>
            <a:r>
              <a:rPr lang="en-US" sz="4300" b="0" i="0" u="none" strike="noStrike" spc="-100">
                <a:solidFill>
                  <a:srgbClr val="1187CF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1187CF"/>
                </a:solidFill>
                <a:ea typeface="210 OmniGothic 050"/>
              </a:rPr>
              <a:t>그릴</a:t>
            </a:r>
            <a:r>
              <a:rPr lang="en-US" sz="4300" b="0" i="0" u="none" strike="noStrike" spc="-100">
                <a:solidFill>
                  <a:srgbClr val="1187CF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1187CF"/>
                </a:solidFill>
                <a:ea typeface="210 OmniGothic 050"/>
              </a:rPr>
              <a:t>수</a:t>
            </a:r>
            <a:r>
              <a:rPr lang="en-US" sz="4300" b="0" i="0" u="none" strike="noStrike" spc="-100">
                <a:solidFill>
                  <a:srgbClr val="1187CF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1187CF"/>
                </a:solidFill>
                <a:ea typeface="210 OmniGothic 050"/>
              </a:rPr>
              <a:t>있고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OmniGothic 050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4300" b="0" i="0" u="none" strike="noStrike" spc="-100">
                <a:solidFill>
                  <a:srgbClr val="FF0303"/>
                </a:solidFill>
                <a:ea typeface="210 OmniGothic 050"/>
              </a:rPr>
              <a:t>도전자는</a:t>
            </a:r>
            <a:r>
              <a:rPr lang="en-US" sz="4300" b="0" i="0" u="none" strike="noStrike" spc="-100">
                <a:solidFill>
                  <a:srgbClr val="FF0303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FF0303"/>
                </a:solidFill>
                <a:ea typeface="210 OmniGothic 050"/>
              </a:rPr>
              <a:t>그림을</a:t>
            </a:r>
            <a:r>
              <a:rPr lang="en-US" sz="4300" b="0" i="0" u="none" strike="noStrike" spc="-100">
                <a:solidFill>
                  <a:srgbClr val="FF0303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FF0303"/>
                </a:solidFill>
                <a:ea typeface="210 OmniGothic 050"/>
              </a:rPr>
              <a:t>보고</a:t>
            </a:r>
            <a:r>
              <a:rPr lang="en-US" sz="4300" b="0" i="0" u="none" strike="noStrike" spc="-100">
                <a:solidFill>
                  <a:srgbClr val="FF0303"/>
                </a:solidFill>
                <a:latin typeface="210 OmniGothic 050"/>
              </a:rPr>
              <a:t> </a:t>
            </a:r>
            <a:br>
              <a:rPr lang="en-US" sz="4300" b="0" i="0" u="none" strike="noStrike" spc="-100">
                <a:solidFill>
                  <a:srgbClr val="FF0303"/>
                </a:solidFill>
                <a:latin typeface="210 OmniGothic 050"/>
              </a:rPr>
            </a:br>
            <a:r>
              <a:rPr lang="ko-KR" sz="4300" b="0" i="0" u="none" strike="noStrike" spc="-100">
                <a:solidFill>
                  <a:srgbClr val="FF0303"/>
                </a:solidFill>
                <a:ea typeface="210 OmniGothic 050"/>
              </a:rPr>
              <a:t>답을</a:t>
            </a:r>
            <a:r>
              <a:rPr lang="en-US" sz="4300" b="0" i="0" u="none" strike="noStrike" spc="-100">
                <a:solidFill>
                  <a:srgbClr val="FF0303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FF0303"/>
                </a:solidFill>
                <a:ea typeface="210 OmniGothic 050"/>
              </a:rPr>
              <a:t>맞힐</a:t>
            </a:r>
            <a:r>
              <a:rPr lang="en-US" sz="4300" b="0" i="0" u="none" strike="noStrike" spc="-100">
                <a:solidFill>
                  <a:srgbClr val="FF0303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FF0303"/>
                </a:solidFill>
                <a:ea typeface="210 OmniGothic 050"/>
              </a:rPr>
              <a:t>수</a:t>
            </a:r>
            <a:r>
              <a:rPr lang="en-US" sz="4300" b="0" i="0" u="none" strike="noStrike" spc="-100">
                <a:solidFill>
                  <a:srgbClr val="FF0303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FF0303"/>
                </a:solidFill>
                <a:ea typeface="210 OmniGothic 050"/>
              </a:rPr>
              <a:t>있습니다</a:t>
            </a:r>
            <a:r>
              <a:rPr lang="en-US" sz="4300" b="0" i="0" u="none" strike="noStrike" spc="-100">
                <a:solidFill>
                  <a:srgbClr val="FF0303"/>
                </a:solidFill>
                <a:latin typeface="210 OmniGothic 050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4300" b="0" i="0" u="none" strike="noStrike" spc="-100">
              <a:solidFill>
                <a:srgbClr val="FF0303"/>
              </a:solidFill>
              <a:latin typeface="210 OmniGothic 05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34700" y="24587200"/>
            <a:ext cx="98425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spc="-100">
                <a:solidFill>
                  <a:srgbClr val="7DB249"/>
                </a:solidFill>
                <a:ea typeface="210 Luckysuper Regular"/>
              </a:rPr>
              <a:t>답을</a:t>
            </a:r>
            <a:r>
              <a:rPr lang="en-US" sz="4300" b="0" i="0" u="none" strike="noStrike" spc="-100">
                <a:solidFill>
                  <a:srgbClr val="7DB249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7DB249"/>
                </a:solidFill>
                <a:ea typeface="210 Luckysuper Regular"/>
              </a:rPr>
              <a:t>맞히면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점수를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얻고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, </a:t>
            </a:r>
            <a:b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</a:b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그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사람이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출제자가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됩니다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.</a:t>
            </a:r>
            <a:b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</a:br>
            <a:r>
              <a:rPr lang="ko-KR" sz="4300" b="0" i="0" u="none" strike="noStrike" spc="-100">
                <a:solidFill>
                  <a:srgbClr val="7DB249"/>
                </a:solidFill>
                <a:ea typeface="210 Luckysuper Regular"/>
              </a:rPr>
              <a:t>타임</a:t>
            </a:r>
            <a:r>
              <a:rPr lang="en-US" sz="4300" b="0" i="0" u="none" strike="noStrike" spc="-100">
                <a:solidFill>
                  <a:srgbClr val="7DB249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7DB249"/>
                </a:solidFill>
                <a:ea typeface="210 Luckysuper Regular"/>
              </a:rPr>
              <a:t>오버</a:t>
            </a:r>
            <a:r>
              <a:rPr lang="en-US" sz="4300" b="0" i="0" u="none" strike="noStrike" spc="-100">
                <a:solidFill>
                  <a:srgbClr val="7DB249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7DB249"/>
                </a:solidFill>
                <a:ea typeface="210 Luckysuper Regular"/>
              </a:rPr>
              <a:t>시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출제자가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점수를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얻습니다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Luckysuper Regular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44200" y="27343100"/>
            <a:ext cx="98425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spc="-100">
                <a:solidFill>
                  <a:srgbClr val="49403C"/>
                </a:solidFill>
                <a:ea typeface="210 OmniGothic 050"/>
              </a:rPr>
              <a:t>모든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OmniGothic 050"/>
              </a:rPr>
              <a:t>라운드를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OmniGothic 050"/>
              </a:rPr>
              <a:t>반복하고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OmniGothic 050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4300" b="0" i="0" u="none" strike="noStrike" spc="-100">
                <a:solidFill>
                  <a:srgbClr val="49403C"/>
                </a:solidFill>
                <a:ea typeface="210 OmniGothic 050"/>
              </a:rPr>
              <a:t>최종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OmniGothic 050"/>
              </a:rPr>
              <a:t>점수판이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300" b="0" i="0" u="none" strike="noStrike" spc="-100">
                <a:solidFill>
                  <a:srgbClr val="49403C"/>
                </a:solidFill>
                <a:ea typeface="210 OmniGothic 050"/>
              </a:rPr>
              <a:t>보여집니다</a:t>
            </a:r>
            <a:r>
              <a:rPr lang="en-US" sz="4300" b="0" i="0" u="none" strike="noStrike" spc="-100">
                <a:solidFill>
                  <a:srgbClr val="49403C"/>
                </a:solidFill>
                <a:latin typeface="210 OmniGothic 050"/>
              </a:rPr>
              <a:t>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8900" y="19672300"/>
            <a:ext cx="9156700" cy="816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78200" y="20294600"/>
            <a:ext cx="1231900" cy="1231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84700" y="20624800"/>
            <a:ext cx="3035300" cy="584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93900" y="19837400"/>
            <a:ext cx="1397000" cy="1397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143000" y="21247100"/>
            <a:ext cx="30226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출제자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5AC5084-C38A-D71E-D8A2-AD0B9AACF9FB}"/>
              </a:ext>
            </a:extLst>
          </p:cNvPr>
          <p:cNvGrpSpPr/>
          <p:nvPr/>
        </p:nvGrpSpPr>
        <p:grpSpPr>
          <a:xfrm>
            <a:off x="3892550" y="16306800"/>
            <a:ext cx="4254500" cy="3251200"/>
            <a:chOff x="3568700" y="16573500"/>
            <a:chExt cx="4254500" cy="3251200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6680000">
              <a:off x="3098800" y="18719800"/>
              <a:ext cx="1409700" cy="469900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-16680000">
              <a:off x="6832600" y="18719800"/>
              <a:ext cx="1511300" cy="469900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267200" y="16573500"/>
              <a:ext cx="2324100" cy="2324100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3759200" y="19088100"/>
              <a:ext cx="3289300" cy="736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4100" b="0" i="0" u="none" strike="noStrike" spc="-100">
                  <a:solidFill>
                    <a:srgbClr val="49403C"/>
                  </a:solidFill>
                  <a:ea typeface="210 Luckysuper Regular"/>
                </a:rPr>
                <a:t>서버</a:t>
              </a:r>
              <a:r>
                <a:rPr lang="en-US" sz="4100" b="0" i="0" u="none" strike="noStrike" spc="-100">
                  <a:solidFill>
                    <a:srgbClr val="49403C"/>
                  </a:solidFill>
                  <a:latin typeface="210 Luckysuper Regular"/>
                </a:rPr>
                <a:t> </a:t>
              </a:r>
              <a:r>
                <a:rPr lang="ko-KR" sz="4100" b="0" i="0" u="none" strike="noStrike" spc="-100">
                  <a:solidFill>
                    <a:srgbClr val="49403C"/>
                  </a:solidFill>
                  <a:ea typeface="210 Luckysuper Regular"/>
                </a:rPr>
                <a:t>접속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0" y="19837400"/>
            <a:ext cx="1397000" cy="1397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85100" y="19837400"/>
            <a:ext cx="1397000" cy="1397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7645400" y="21247100"/>
            <a:ext cx="30226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spc="-100">
                <a:solidFill>
                  <a:srgbClr val="49403C"/>
                </a:solidFill>
                <a:ea typeface="210 Luckysuper Regular"/>
              </a:rPr>
              <a:t>도전자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6769100" y="27787600"/>
            <a:ext cx="876300" cy="2476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10200" y="26873200"/>
            <a:ext cx="850900" cy="647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88100" y="26225500"/>
            <a:ext cx="3581400" cy="11938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-15540000">
            <a:off x="8166100" y="23672800"/>
            <a:ext cx="3505200" cy="825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420000">
            <a:off x="8763000" y="27571700"/>
            <a:ext cx="2222500" cy="22225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6019800" y="26479500"/>
            <a:ext cx="43688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00" b="1" i="0" u="none" strike="noStrike">
                <a:solidFill>
                  <a:srgbClr val="FF0303"/>
                </a:solidFill>
                <a:latin typeface="210 OmniGothic 040"/>
              </a:rPr>
              <a:t>ROUND OVER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98600" y="27965400"/>
            <a:ext cx="53848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100">
                <a:solidFill>
                  <a:srgbClr val="FF0303"/>
                </a:solidFill>
                <a:latin typeface="210 Cartoonstory Light"/>
              </a:rPr>
              <a:t>X 4 ROUNDS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74700" y="1612900"/>
            <a:ext cx="20675600" cy="217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내가</a:t>
            </a:r>
            <a:r>
              <a:rPr lang="en-US" sz="12200" b="0" i="0" u="none" strike="noStrike" spc="-20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그린</a:t>
            </a:r>
            <a:r>
              <a:rPr lang="en-US" sz="12200" b="0" i="0" u="none" strike="noStrike" spc="-20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그런</a:t>
            </a:r>
            <a:r>
              <a:rPr lang="en-US" sz="12200" b="0" i="0" u="none" strike="noStrike" spc="-20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그림</a:t>
            </a:r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5540000">
            <a:off x="76200" y="23837900"/>
            <a:ext cx="3505200" cy="8255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7200" y="22110700"/>
            <a:ext cx="1231900" cy="1231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25900" y="22161500"/>
            <a:ext cx="3898900" cy="584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0800000">
            <a:off x="3949700" y="22771100"/>
            <a:ext cx="3898900" cy="5842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-5400000">
            <a:off x="5334000" y="23825200"/>
            <a:ext cx="1130300" cy="1524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6400" y="24434800"/>
            <a:ext cx="1231900" cy="1231900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2019300" y="26073100"/>
            <a:ext cx="27305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49403C"/>
                </a:solidFill>
                <a:latin typeface="210 Luckysuper Regular"/>
              </a:rPr>
              <a:t>OR</a:t>
            </a: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692400" y="22199600"/>
            <a:ext cx="1333500" cy="12065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759200" y="26327100"/>
            <a:ext cx="1257300" cy="10795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0800000">
            <a:off x="3987800" y="24765000"/>
            <a:ext cx="3898900" cy="5842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451100" y="24587200"/>
            <a:ext cx="15494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21602700" cy="3067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241800"/>
            <a:ext cx="20370800" cy="258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0" y="14058900"/>
            <a:ext cx="9220200" cy="323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1295400"/>
            <a:ext cx="203708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5626100"/>
            <a:ext cx="43434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1300" y="5626100"/>
            <a:ext cx="41783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2900" y="4940300"/>
            <a:ext cx="13449300" cy="1473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461000" y="5092700"/>
            <a:ext cx="107569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핵심</a:t>
            </a:r>
            <a:r>
              <a:rPr lang="en-US" sz="61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기술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36600" y="-673100"/>
            <a:ext cx="8610600" cy="434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-609600"/>
            <a:ext cx="10998200" cy="415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8600" y="7988300"/>
            <a:ext cx="9017000" cy="6769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3200" y="23037800"/>
            <a:ext cx="18567400" cy="6261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47400" y="16332200"/>
            <a:ext cx="9220200" cy="5080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00" y="5676900"/>
            <a:ext cx="9017000" cy="3238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29000" y="6896100"/>
            <a:ext cx="5156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최신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커널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포팅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100" y="5676900"/>
            <a:ext cx="9220200" cy="3238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230100" y="6908800"/>
            <a:ext cx="6248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디바이스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포팅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및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제어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8600" y="20701000"/>
            <a:ext cx="18669000" cy="3238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731000" y="21945600"/>
            <a:ext cx="8039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재밌는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게임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로직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구현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42700" y="15316200"/>
            <a:ext cx="8572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TCP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통신을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통한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멀티플레이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76400" y="23304500"/>
            <a:ext cx="18275300" cy="596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49403C"/>
              </a:buClr>
              <a:buFont typeface="Arial"/>
              <a:buChar char="●"/>
            </a:pP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출제자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/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참가자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간의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라운드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 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동기화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, 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타이머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,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정답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처리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,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점수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집계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등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 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게임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흐름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관리</a:t>
            </a:r>
          </a:p>
          <a:p>
            <a:pPr marL="342900" lvl="0" indent="-342900" algn="l">
              <a:lnSpc>
                <a:spcPct val="131970"/>
              </a:lnSpc>
              <a:buClr>
                <a:srgbClr val="49403C"/>
              </a:buClr>
              <a:buFont typeface="Arial"/>
              <a:buChar char="●"/>
            </a:pP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상황에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따른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송수신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패킷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분리를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통해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적절한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이벤트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,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데이터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처리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및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게임</a:t>
            </a:r>
            <a:r>
              <a:rPr lang="en-US" sz="43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로직의</a:t>
            </a:r>
            <a:r>
              <a:rPr lang="en-US" sz="43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흐름을</a:t>
            </a:r>
            <a:r>
              <a:rPr lang="en-US" sz="43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효과적으로</a:t>
            </a:r>
            <a:r>
              <a:rPr lang="en-US" sz="43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관리</a:t>
            </a:r>
          </a:p>
          <a:p>
            <a:pPr marL="342900" lvl="0" indent="-342900" algn="l">
              <a:lnSpc>
                <a:spcPct val="131970"/>
              </a:lnSpc>
              <a:buClr>
                <a:srgbClr val="49403C"/>
              </a:buClr>
              <a:buFont typeface="Arial"/>
              <a:buChar char="●"/>
            </a:pP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게임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진행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상황을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LED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를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통해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 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시각적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정보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부여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 </a:t>
            </a:r>
          </a:p>
          <a:p>
            <a:pPr marL="342900" lvl="0" indent="-342900" algn="l">
              <a:lnSpc>
                <a:spcPct val="131970"/>
              </a:lnSpc>
              <a:buClr>
                <a:srgbClr val="49403C"/>
              </a:buClr>
              <a:buFont typeface="Arial"/>
              <a:buChar char="●"/>
            </a:pP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스위치를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통해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게임에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필요한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부가적인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기능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제공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(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펜촉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굵기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,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펜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색깔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 </a:t>
            </a:r>
            <a:b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</a:b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변경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등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09750" y="8585200"/>
            <a:ext cx="9067800" cy="561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2839"/>
              </a:lnSpc>
              <a:buClr>
                <a:srgbClr val="49403C"/>
              </a:buClr>
              <a:buFont typeface="Arial"/>
              <a:buChar char="●"/>
            </a:pP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미사용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driver </a:t>
            </a: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및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filesystem </a:t>
            </a: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제거를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통한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</a:t>
            </a:r>
            <a:r>
              <a:rPr lang="en-US" sz="4300" b="0" i="0" u="none" strike="noStrike" dirty="0">
                <a:solidFill>
                  <a:srgbClr val="FF0303"/>
                </a:solidFill>
                <a:latin typeface="210 OmniGothic 040"/>
              </a:rPr>
              <a:t>kernel </a:t>
            </a:r>
            <a:r>
              <a:rPr lang="ko-KR" sz="4300" b="0" i="0" u="none" strike="noStrike" dirty="0">
                <a:solidFill>
                  <a:srgbClr val="FF0303"/>
                </a:solidFill>
                <a:ea typeface="210 OmniGothic 040"/>
              </a:rPr>
              <a:t>최적화</a:t>
            </a:r>
          </a:p>
          <a:p>
            <a:pPr marL="342900" lvl="0" indent="-342900" algn="l">
              <a:lnSpc>
                <a:spcPct val="122839"/>
              </a:lnSpc>
              <a:buClr>
                <a:srgbClr val="49403C"/>
              </a:buClr>
              <a:buFont typeface="Arial"/>
              <a:buChar char="●"/>
            </a:pPr>
            <a:r>
              <a:rPr lang="en-US" sz="4300" b="0" i="0" u="none" strike="noStrike" dirty="0" err="1">
                <a:solidFill>
                  <a:srgbClr val="49403C"/>
                </a:solidFill>
                <a:latin typeface="210 OmniGothic 040"/>
              </a:rPr>
              <a:t>emmc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</a:t>
            </a:r>
            <a:r>
              <a:rPr lang="en-US" sz="4300" b="0" i="0" u="none" strike="noStrike" dirty="0">
                <a:solidFill>
                  <a:srgbClr val="FF0303"/>
                </a:solidFill>
                <a:latin typeface="210 OmniGothic 040"/>
              </a:rPr>
              <a:t>data </a:t>
            </a:r>
            <a:r>
              <a:rPr lang="ko-KR" sz="4300" b="0" i="0" u="none" strike="noStrike" dirty="0">
                <a:solidFill>
                  <a:srgbClr val="FF0303"/>
                </a:solidFill>
                <a:ea typeface="210 OmniGothic 040"/>
              </a:rPr>
              <a:t>영역</a:t>
            </a:r>
            <a:r>
              <a:rPr lang="en-US" sz="4300" b="0" i="0" u="none" strike="noStrike" dirty="0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4300" b="0" i="0" u="none" strike="noStrike" dirty="0">
                <a:solidFill>
                  <a:srgbClr val="FF0303"/>
                </a:solidFill>
                <a:ea typeface="210 OmniGothic 040"/>
              </a:rPr>
              <a:t>사용</a:t>
            </a: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을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위한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network </a:t>
            </a: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개별화</a:t>
            </a:r>
          </a:p>
          <a:p>
            <a:pPr marL="342900" lvl="0" indent="-342900" algn="l">
              <a:lnSpc>
                <a:spcPct val="122839"/>
              </a:lnSpc>
              <a:buClr>
                <a:srgbClr val="49403C"/>
              </a:buClr>
              <a:buFont typeface="Arial"/>
              <a:buChar char="●"/>
            </a:pPr>
            <a:r>
              <a:rPr lang="en-US" sz="4300" b="0" i="0" u="none" strike="noStrike" dirty="0" err="1">
                <a:solidFill>
                  <a:srgbClr val="49403C"/>
                </a:solidFill>
                <a:latin typeface="210 OmniGothic 040"/>
              </a:rPr>
              <a:t>Rootfs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lib built-in (</a:t>
            </a:r>
            <a:r>
              <a:rPr lang="en-US" sz="4300" b="0" i="0" u="none" strike="noStrike" dirty="0" err="1">
                <a:solidFill>
                  <a:srgbClr val="49403C"/>
                </a:solidFill>
                <a:latin typeface="210 OmniGothic 040"/>
              </a:rPr>
              <a:t>alsa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, QT5)</a:t>
            </a:r>
          </a:p>
          <a:p>
            <a:pPr marL="342900" lvl="0" indent="-342900" algn="l">
              <a:lnSpc>
                <a:spcPct val="122839"/>
              </a:lnSpc>
              <a:buClr>
                <a:srgbClr val="49403C"/>
              </a:buClr>
              <a:buFont typeface="Arial"/>
              <a:buChar char="●"/>
            </a:pP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디바이스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파일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생성을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위한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 dirty="0" err="1">
                <a:solidFill>
                  <a:srgbClr val="49403C"/>
                </a:solidFill>
                <a:ea typeface="210 OmniGothic 040"/>
              </a:rPr>
              <a:t>커널설정</a:t>
            </a:r>
            <a:r>
              <a:rPr lang="en-US" sz="4300" b="0" i="0" u="none" strike="noStrike" dirty="0">
                <a:solidFill>
                  <a:srgbClr val="49403C"/>
                </a:solidFill>
                <a:latin typeface="210 OmniGothic 040"/>
              </a:rPr>
              <a:t> </a:t>
            </a:r>
            <a:r>
              <a:rPr lang="ko-KR" sz="4300" b="0" i="0" u="none" strike="noStrike" dirty="0">
                <a:solidFill>
                  <a:srgbClr val="49403C"/>
                </a:solidFill>
                <a:ea typeface="210 OmniGothic 040"/>
              </a:rPr>
              <a:t>포함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52200" y="16789400"/>
            <a:ext cx="8699500" cy="400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2839"/>
              </a:lnSpc>
              <a:buClr>
                <a:srgbClr val="49403C"/>
              </a:buClr>
              <a:buFont typeface="Arial"/>
              <a:buChar char="●"/>
            </a:pP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그림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좌표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,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채팅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,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라운드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정보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등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온전한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실시간</a:t>
            </a:r>
            <a:r>
              <a:rPr lang="en-US" sz="43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데이터</a:t>
            </a:r>
            <a:r>
              <a:rPr lang="en-US" sz="43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흐름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구현</a:t>
            </a:r>
          </a:p>
          <a:p>
            <a:pPr marL="342900" lvl="0" indent="-342900" algn="l">
              <a:lnSpc>
                <a:spcPct val="122839"/>
              </a:lnSpc>
              <a:buClr>
                <a:srgbClr val="49403C"/>
              </a:buClr>
              <a:buFont typeface="Arial"/>
              <a:buChar char="●"/>
            </a:pP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Mutex lock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과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TCP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통신을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b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</a:b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통해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packet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송수신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순서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및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0% Loss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보장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6300" y="7988300"/>
            <a:ext cx="9017000" cy="6769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0" y="16332200"/>
            <a:ext cx="8966200" cy="5080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00" y="14058900"/>
            <a:ext cx="9017000" cy="3238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05600" y="27838400"/>
            <a:ext cx="2146300" cy="21463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752600" y="16865600"/>
            <a:ext cx="8610600" cy="337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49403C"/>
              </a:buClr>
              <a:buFont typeface="Arial"/>
              <a:buChar char="●"/>
            </a:pP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2p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및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3p play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지원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및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추가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Client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를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위한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확장성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보장</a:t>
            </a:r>
          </a:p>
          <a:p>
            <a:pPr marL="342900" lvl="0" indent="-342900" algn="l">
              <a:lnSpc>
                <a:spcPct val="131970"/>
              </a:lnSpc>
              <a:buClr>
                <a:srgbClr val="49403C"/>
              </a:buClr>
              <a:buFont typeface="Arial"/>
              <a:buChar char="●"/>
            </a:pP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클라이언트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수에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관계없이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모든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클라이언트</a:t>
            </a:r>
            <a:r>
              <a:rPr lang="en-US" sz="43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데이터</a:t>
            </a:r>
            <a:r>
              <a:rPr lang="en-US" sz="43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일관성</a:t>
            </a:r>
            <a:r>
              <a:rPr lang="en-US" sz="43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보장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57400" y="15278100"/>
            <a:ext cx="78867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900" b="0" i="0" u="none" strike="noStrike" spc="-100">
                <a:solidFill>
                  <a:srgbClr val="49403C"/>
                </a:solidFill>
                <a:ea typeface="210 OmniGothic 050"/>
              </a:rPr>
              <a:t>다중</a:t>
            </a:r>
            <a:r>
              <a:rPr lang="en-US" sz="49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900" b="0" i="0" u="none" strike="noStrike" spc="-100">
                <a:solidFill>
                  <a:srgbClr val="49403C"/>
                </a:solidFill>
                <a:ea typeface="210 OmniGothic 050"/>
              </a:rPr>
              <a:t>클라이언트</a:t>
            </a:r>
            <a:r>
              <a:rPr lang="en-US" sz="49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4900" b="0" i="0" u="none" strike="noStrike" spc="-100">
                <a:solidFill>
                  <a:srgbClr val="49403C"/>
                </a:solidFill>
                <a:ea typeface="210 OmniGothic 050"/>
              </a:rPr>
              <a:t>지원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52200" y="8178800"/>
            <a:ext cx="8699500" cy="642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2839"/>
              </a:lnSpc>
              <a:buClr>
                <a:srgbClr val="000000"/>
              </a:buClr>
              <a:buFont typeface="Arial"/>
              <a:buChar char="●"/>
            </a:pPr>
            <a:r>
              <a:rPr lang="ko-KR" sz="4300" b="0" i="0" u="none" strike="noStrike">
                <a:solidFill>
                  <a:srgbClr val="000000"/>
                </a:solidFill>
                <a:ea typeface="210 OmniGothic 040"/>
              </a:rPr>
              <a:t>신규</a:t>
            </a:r>
            <a:r>
              <a:rPr lang="en-US" sz="4300" b="0" i="0" u="none" strike="noStrike">
                <a:solidFill>
                  <a:srgbClr val="FF0303"/>
                </a:solidFill>
                <a:latin typeface="210 OmniGothic 040"/>
              </a:rPr>
              <a:t>GPIO </a:t>
            </a:r>
            <a:r>
              <a:rPr lang="ko-KR" sz="4300" b="0" i="0" u="none" strike="noStrike">
                <a:solidFill>
                  <a:srgbClr val="FF0303"/>
                </a:solidFill>
                <a:ea typeface="210 OmniGothic 040"/>
              </a:rPr>
              <a:t>포팅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과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Custom ioctl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구현을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통해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주변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장치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제어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 </a:t>
            </a:r>
          </a:p>
          <a:p>
            <a:pPr marL="342900" lvl="0" indent="-342900" algn="l">
              <a:lnSpc>
                <a:spcPct val="122839"/>
              </a:lnSpc>
              <a:buClr>
                <a:srgbClr val="49403C"/>
              </a:buClr>
              <a:buFont typeface="Arial"/>
              <a:buChar char="●"/>
            </a:pP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Jiffies Kernel timer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를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통해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정확한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LED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깜박임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제어</a:t>
            </a:r>
          </a:p>
          <a:p>
            <a:pPr marL="342900" lvl="0" indent="-342900" algn="l">
              <a:lnSpc>
                <a:spcPct val="122839"/>
              </a:lnSpc>
              <a:buClr>
                <a:srgbClr val="49403C"/>
              </a:buClr>
              <a:buFont typeface="Arial"/>
              <a:buChar char="●"/>
            </a:pP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Workqueue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를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통해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다중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interrupt scheduling</a:t>
            </a:r>
          </a:p>
          <a:p>
            <a:pPr marL="342900" lvl="0" indent="-342900" algn="l">
              <a:lnSpc>
                <a:spcPct val="122839"/>
              </a:lnSpc>
              <a:buClr>
                <a:srgbClr val="49403C"/>
              </a:buClr>
              <a:buFont typeface="Arial"/>
              <a:buChar char="●"/>
            </a:pP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kernel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변수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동기성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보장을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위한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atomic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변수</a:t>
            </a:r>
            <a:r>
              <a:rPr lang="en-US" sz="4300" b="0" i="0" u="none" strike="noStrike">
                <a:solidFill>
                  <a:srgbClr val="49403C"/>
                </a:solidFill>
                <a:latin typeface="210 OmniGothic 040"/>
              </a:rPr>
              <a:t> </a:t>
            </a:r>
            <a:r>
              <a:rPr lang="ko-KR" sz="4300" b="0" i="0" u="none" strike="noStrike">
                <a:solidFill>
                  <a:srgbClr val="49403C"/>
                </a:solidFill>
                <a:ea typeface="210 OmniGothic 040"/>
              </a:rPr>
              <a:t>사용</a:t>
            </a:r>
          </a:p>
        </p:txBody>
      </p:sp>
      <p:sp>
        <p:nvSpPr>
          <p:cNvPr id="34" name="TextBox 40">
            <a:extLst>
              <a:ext uri="{FF2B5EF4-FFF2-40B4-BE49-F238E27FC236}">
                <a16:creationId xmlns:a16="http://schemas.microsoft.com/office/drawing/2014/main" id="{2B66FE5E-FDF9-6FE4-C4FA-47B717B2AC9B}"/>
              </a:ext>
            </a:extLst>
          </p:cNvPr>
          <p:cNvSpPr txBox="1"/>
          <p:nvPr/>
        </p:nvSpPr>
        <p:spPr>
          <a:xfrm>
            <a:off x="774700" y="1612900"/>
            <a:ext cx="20675600" cy="217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2200" b="0" i="0" u="none" strike="noStrike" spc="-200" dirty="0">
                <a:solidFill>
                  <a:srgbClr val="49403C"/>
                </a:solidFill>
                <a:ea typeface="210 Neverland Regular"/>
              </a:rPr>
              <a:t>내가</a:t>
            </a:r>
            <a:r>
              <a:rPr lang="en-US" sz="12200" b="0" i="0" u="none" strike="noStrike" spc="-200" dirty="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 dirty="0">
                <a:solidFill>
                  <a:srgbClr val="49403C"/>
                </a:solidFill>
                <a:ea typeface="210 Neverland Regular"/>
              </a:rPr>
              <a:t>그린</a:t>
            </a:r>
            <a:r>
              <a:rPr lang="en-US" sz="12200" b="0" i="0" u="none" strike="noStrike" spc="-200" dirty="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 dirty="0">
                <a:solidFill>
                  <a:srgbClr val="49403C"/>
                </a:solidFill>
                <a:ea typeface="210 Neverland Regular"/>
              </a:rPr>
              <a:t>그런</a:t>
            </a:r>
            <a:r>
              <a:rPr lang="en-US" sz="12200" b="0" i="0" u="none" strike="noStrike" spc="-200" dirty="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 dirty="0">
                <a:solidFill>
                  <a:srgbClr val="49403C"/>
                </a:solidFill>
                <a:ea typeface="210 Neverland Regular"/>
              </a:rPr>
              <a:t>그림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21602700" cy="3067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4241800"/>
            <a:ext cx="20370800" cy="258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1295400"/>
            <a:ext cx="20370800" cy="2628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4700" y="1612900"/>
            <a:ext cx="20675600" cy="217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내가</a:t>
            </a:r>
            <a:r>
              <a:rPr lang="en-US" sz="12200" b="0" i="0" u="none" strike="noStrike" spc="-20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그린</a:t>
            </a:r>
            <a:r>
              <a:rPr lang="en-US" sz="12200" b="0" i="0" u="none" strike="noStrike" spc="-20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그런</a:t>
            </a:r>
            <a:r>
              <a:rPr lang="en-US" sz="12200" b="0" i="0" u="none" strike="noStrike" spc="-20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그림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5803900"/>
            <a:ext cx="4343400" cy="63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1300" y="5803900"/>
            <a:ext cx="41783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5118100"/>
            <a:ext cx="16002000" cy="1473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61000" y="5283200"/>
            <a:ext cx="107569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게임</a:t>
            </a:r>
            <a:r>
              <a:rPr lang="en-US" sz="61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방법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36600" y="-673100"/>
            <a:ext cx="8610600" cy="434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-609600"/>
            <a:ext cx="10998200" cy="415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99100" y="17678400"/>
            <a:ext cx="1993900" cy="226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39600" y="4051300"/>
            <a:ext cx="4140200" cy="1600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6700" y="7620000"/>
            <a:ext cx="1927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1. '2P play'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또는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'3P play'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게임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선택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친구들을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기다리세요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! 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2900" y="8699500"/>
            <a:ext cx="186563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FF0303"/>
                </a:solidFill>
                <a:ea typeface="210 OmniGothic 040"/>
              </a:rPr>
              <a:t>▶ </a:t>
            </a:r>
            <a:r>
              <a:rPr lang="ko-KR" sz="3900" b="0" i="0" u="none" strike="noStrike">
                <a:solidFill>
                  <a:srgbClr val="FF0303"/>
                </a:solidFill>
                <a:ea typeface="210 OmniGothic 040"/>
              </a:rPr>
              <a:t>이미</a:t>
            </a:r>
            <a:r>
              <a:rPr lang="en-US" sz="39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3900" b="0" i="0" u="none" strike="noStrike">
                <a:solidFill>
                  <a:srgbClr val="FF0303"/>
                </a:solidFill>
                <a:ea typeface="210 OmniGothic 040"/>
              </a:rPr>
              <a:t>다른</a:t>
            </a:r>
            <a:r>
              <a:rPr lang="en-US" sz="39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3900" b="0" i="0" u="none" strike="noStrike">
                <a:solidFill>
                  <a:srgbClr val="FF0303"/>
                </a:solidFill>
                <a:ea typeface="210 OmniGothic 040"/>
              </a:rPr>
              <a:t>참가자가</a:t>
            </a:r>
            <a:r>
              <a:rPr lang="en-US" sz="39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3900" b="0" i="0" u="none" strike="noStrike">
                <a:solidFill>
                  <a:srgbClr val="FF0303"/>
                </a:solidFill>
                <a:ea typeface="210 OmniGothic 040"/>
              </a:rPr>
              <a:t>생성한</a:t>
            </a:r>
            <a:r>
              <a:rPr lang="en-US" sz="39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3900" b="0" i="0" u="none" strike="noStrike">
                <a:solidFill>
                  <a:srgbClr val="FF0303"/>
                </a:solidFill>
                <a:ea typeface="210 OmniGothic 040"/>
              </a:rPr>
              <a:t>방이</a:t>
            </a:r>
            <a:r>
              <a:rPr lang="en-US" sz="39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3900" b="0" i="0" u="none" strike="noStrike">
                <a:solidFill>
                  <a:srgbClr val="FF0303"/>
                </a:solidFill>
                <a:ea typeface="210 OmniGothic 040"/>
              </a:rPr>
              <a:t>있다면</a:t>
            </a:r>
            <a:r>
              <a:rPr lang="en-US" sz="3900" b="0" i="0" u="none" strike="noStrike">
                <a:solidFill>
                  <a:srgbClr val="FF0303"/>
                </a:solidFill>
                <a:latin typeface="210 OmniGothic 040"/>
              </a:rPr>
              <a:t>? </a:t>
            </a:r>
            <a:r>
              <a:rPr lang="ko-KR" sz="3900" b="0" i="0" u="none" strike="noStrike">
                <a:solidFill>
                  <a:srgbClr val="FF0303"/>
                </a:solidFill>
                <a:ea typeface="210 OmniGothic 040"/>
              </a:rPr>
              <a:t>해당</a:t>
            </a:r>
            <a:r>
              <a:rPr lang="en-US" sz="3900" b="0" i="0" u="none" strike="noStrike">
                <a:solidFill>
                  <a:srgbClr val="FF0303"/>
                </a:solidFill>
                <a:latin typeface="210 OmniGothic 040"/>
              </a:rPr>
              <a:t> play </a:t>
            </a:r>
            <a:r>
              <a:rPr lang="ko-KR" sz="3900" b="0" i="0" u="none" strike="noStrike">
                <a:solidFill>
                  <a:srgbClr val="FF0303"/>
                </a:solidFill>
                <a:ea typeface="210 OmniGothic 040"/>
              </a:rPr>
              <a:t>버튼만</a:t>
            </a:r>
            <a:r>
              <a:rPr lang="en-US" sz="39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3900" b="0" i="0" u="none" strike="noStrike">
                <a:solidFill>
                  <a:srgbClr val="FF0303"/>
                </a:solidFill>
                <a:ea typeface="210 OmniGothic 040"/>
              </a:rPr>
              <a:t>접속</a:t>
            </a:r>
            <a:r>
              <a:rPr lang="en-US" sz="39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3900" b="0" i="0" u="none" strike="noStrike">
                <a:solidFill>
                  <a:srgbClr val="FF0303"/>
                </a:solidFill>
                <a:ea typeface="210 OmniGothic 040"/>
              </a:rPr>
              <a:t>가능합니다</a:t>
            </a:r>
            <a:r>
              <a:rPr lang="en-US" sz="3900" b="0" i="0" u="none" strike="noStrike">
                <a:solidFill>
                  <a:srgbClr val="FF0303"/>
                </a:solidFill>
                <a:latin typeface="210 OmniGothic 040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6700" y="9740900"/>
            <a:ext cx="192786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  <a:t>2. </a:t>
            </a:r>
            <a:r>
              <a:rPr lang="ko-KR" sz="5000" b="0" i="0" u="none" strike="noStrike" spc="-100" dirty="0">
                <a:solidFill>
                  <a:srgbClr val="49403C"/>
                </a:solidFill>
                <a:ea typeface="210 OmniGothic 050"/>
              </a:rPr>
              <a:t>참가자들</a:t>
            </a:r>
            <a: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 dirty="0">
                <a:solidFill>
                  <a:srgbClr val="49403C"/>
                </a:solidFill>
                <a:ea typeface="210 OmniGothic 050"/>
              </a:rPr>
              <a:t>중</a:t>
            </a:r>
            <a: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  <a:t> 1</a:t>
            </a:r>
            <a:r>
              <a:rPr lang="ko-KR" sz="5000" b="0" i="0" u="none" strike="noStrike" spc="-100" dirty="0">
                <a:solidFill>
                  <a:srgbClr val="49403C"/>
                </a:solidFill>
                <a:ea typeface="210 OmniGothic 050"/>
              </a:rPr>
              <a:t>명은</a:t>
            </a:r>
            <a: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  <a:t> Drawer(</a:t>
            </a:r>
            <a:r>
              <a:rPr lang="ko-KR" sz="5000" b="0" i="0" u="none" strike="noStrike" spc="-100" dirty="0">
                <a:solidFill>
                  <a:srgbClr val="49403C"/>
                </a:solidFill>
                <a:ea typeface="210 OmniGothic 050"/>
              </a:rPr>
              <a:t>출제자</a:t>
            </a:r>
            <a: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  <a:t>)</a:t>
            </a:r>
            <a:r>
              <a:rPr lang="ko-KR" sz="5000" b="0" i="0" u="none" strike="noStrike" spc="-100" dirty="0">
                <a:solidFill>
                  <a:srgbClr val="49403C"/>
                </a:solidFill>
                <a:ea typeface="210 OmniGothic 050"/>
              </a:rPr>
              <a:t>로</a:t>
            </a:r>
            <a: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  <a:t>, </a:t>
            </a:r>
            <a:r>
              <a:rPr lang="ko-KR" sz="5000" b="0" i="0" u="none" strike="noStrike" spc="-100" dirty="0">
                <a:solidFill>
                  <a:srgbClr val="49403C"/>
                </a:solidFill>
                <a:ea typeface="210 OmniGothic 050"/>
              </a:rPr>
              <a:t>나머지는</a:t>
            </a:r>
            <a: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  <a:t> Guesser  </a:t>
            </a:r>
            <a:b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</a:br>
            <a: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  <a:t>    (</a:t>
            </a:r>
            <a:r>
              <a:rPr lang="ko-KR" altLang="en-US" sz="5000" spc="-100" dirty="0">
                <a:solidFill>
                  <a:srgbClr val="49403C"/>
                </a:solidFill>
                <a:latin typeface="210 OmniGothic 050"/>
                <a:ea typeface="210 OmniGothic 050"/>
              </a:rPr>
              <a:t>도전</a:t>
            </a:r>
            <a:r>
              <a:rPr lang="ko-KR" sz="5000" b="0" i="0" u="none" strike="noStrike" spc="-100" dirty="0">
                <a:solidFill>
                  <a:srgbClr val="49403C"/>
                </a:solidFill>
                <a:ea typeface="210 OmniGothic 050"/>
              </a:rPr>
              <a:t>자</a:t>
            </a:r>
            <a: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  <a:t>)</a:t>
            </a:r>
            <a:r>
              <a:rPr lang="ko-KR" sz="5000" b="0" i="0" u="none" strike="noStrike" spc="-100" dirty="0">
                <a:solidFill>
                  <a:srgbClr val="49403C"/>
                </a:solidFill>
                <a:ea typeface="210 OmniGothic 050"/>
              </a:rPr>
              <a:t>로</a:t>
            </a:r>
            <a: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 dirty="0">
                <a:solidFill>
                  <a:srgbClr val="49403C"/>
                </a:solidFill>
                <a:ea typeface="210 OmniGothic 050"/>
              </a:rPr>
              <a:t>배정됩니다</a:t>
            </a:r>
            <a:r>
              <a:rPr lang="en-US" sz="5000" b="0" i="0" u="none" strike="noStrike" spc="-100" dirty="0">
                <a:solidFill>
                  <a:srgbClr val="49403C"/>
                </a:solidFill>
                <a:latin typeface="210 OmniGothic 050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6700" y="12103100"/>
            <a:ext cx="192786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3. Drawer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는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퀴즈를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낼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단어를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입력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,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제한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시간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동안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그림을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b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</a:b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   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그립니다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.   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6700" y="14516100"/>
            <a:ext cx="192659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4. Guesser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는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제한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시간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안에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그림을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보고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먼저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정답을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맞추면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     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점수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획득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!   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6700" y="16789400"/>
            <a:ext cx="19265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5.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제한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시간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내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모두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정답을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맞추지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못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했다면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, Drawer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점수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획득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6700" y="18669000"/>
            <a:ext cx="19265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6. 4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라운드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진행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최고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득점자가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최종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우승을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000" b="0" i="0" u="none" strike="noStrike" spc="-100">
                <a:solidFill>
                  <a:srgbClr val="49403C"/>
                </a:solidFill>
                <a:ea typeface="210 OmniGothic 050"/>
              </a:rPr>
              <a:t>차지합니다</a:t>
            </a: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 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2200" y="23190200"/>
            <a:ext cx="1295400" cy="129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886200" y="23495000"/>
            <a:ext cx="31750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800" b="0" i="0" u="none" strike="noStrike" spc="-100">
                <a:solidFill>
                  <a:srgbClr val="49403C"/>
                </a:solidFill>
                <a:ea typeface="210 OmniGothic 050"/>
              </a:rPr>
              <a:t>펜촉</a:t>
            </a:r>
            <a:r>
              <a:rPr lang="en-US" sz="38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3800" b="0" i="0" u="none" strike="noStrike" spc="-100">
                <a:solidFill>
                  <a:srgbClr val="49403C"/>
                </a:solidFill>
                <a:ea typeface="210 OmniGothic 050"/>
              </a:rPr>
              <a:t>굵게</a:t>
            </a:r>
            <a:r>
              <a:rPr lang="en-US" sz="3800" b="0" i="0" u="none" strike="noStrike" spc="-100">
                <a:solidFill>
                  <a:srgbClr val="49403C"/>
                </a:solidFill>
                <a:latin typeface="210 OmniGothic 050"/>
              </a:rPr>
              <a:t>  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0" y="24777700"/>
            <a:ext cx="1295400" cy="1295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3886200" y="25095200"/>
            <a:ext cx="31750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800" b="0" i="0" u="none" strike="noStrike" spc="-100">
                <a:solidFill>
                  <a:srgbClr val="49403C"/>
                </a:solidFill>
                <a:ea typeface="210 OmniGothic 050"/>
              </a:rPr>
              <a:t>펜촉</a:t>
            </a:r>
            <a:r>
              <a:rPr lang="en-US" sz="38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3800" b="0" i="0" u="none" strike="noStrike" spc="-100">
                <a:solidFill>
                  <a:srgbClr val="49403C"/>
                </a:solidFill>
                <a:ea typeface="210 OmniGothic 050"/>
              </a:rPr>
              <a:t>얇게</a:t>
            </a:r>
            <a:r>
              <a:rPr lang="en-US" sz="3800" b="0" i="0" u="none" strike="noStrike" spc="-100">
                <a:solidFill>
                  <a:srgbClr val="49403C"/>
                </a:solidFill>
                <a:latin typeface="210 OmniGothic 050"/>
              </a:rPr>
              <a:t>  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8700" y="21590000"/>
            <a:ext cx="1320800" cy="1320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848100" y="21932900"/>
            <a:ext cx="32258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800" b="0" i="0" u="none" strike="noStrike" spc="-100">
                <a:solidFill>
                  <a:srgbClr val="49403C"/>
                </a:solidFill>
                <a:ea typeface="210 OmniGothic 050"/>
              </a:rPr>
              <a:t>펜</a:t>
            </a:r>
            <a:r>
              <a:rPr lang="en-US" sz="38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3800" b="0" i="0" u="none" strike="noStrike" spc="-100">
                <a:solidFill>
                  <a:srgbClr val="49403C"/>
                </a:solidFill>
                <a:ea typeface="210 OmniGothic 050"/>
              </a:rPr>
              <a:t>색깔</a:t>
            </a:r>
            <a:r>
              <a:rPr lang="en-US" sz="38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3800" b="0" i="0" u="none" strike="noStrike" spc="-100">
                <a:solidFill>
                  <a:srgbClr val="49403C"/>
                </a:solidFill>
                <a:ea typeface="210 OmniGothic 050"/>
              </a:rPr>
              <a:t>변경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25700" y="26416000"/>
            <a:ext cx="1295400" cy="762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019300" y="27190700"/>
            <a:ext cx="2108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49403C"/>
                </a:solidFill>
                <a:latin typeface="210 OmniGothic 030"/>
              </a:rPr>
              <a:t>SW2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37000" y="26746200"/>
            <a:ext cx="32766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900" b="0" i="0" u="none" strike="noStrike" spc="-100">
                <a:solidFill>
                  <a:srgbClr val="49403C"/>
                </a:solidFill>
                <a:ea typeface="210 OmniGothic 050"/>
              </a:rPr>
              <a:t>지우개</a:t>
            </a:r>
            <a:r>
              <a:rPr lang="en-US" sz="39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3900" b="0" i="0" u="none" strike="noStrike" spc="-100">
                <a:solidFill>
                  <a:srgbClr val="49403C"/>
                </a:solidFill>
                <a:ea typeface="210 OmniGothic 050"/>
              </a:rPr>
              <a:t>선택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25700" y="28117800"/>
            <a:ext cx="1282700" cy="7493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2019300" y="28892500"/>
            <a:ext cx="2082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49403C"/>
                </a:solidFill>
                <a:latin typeface="210 OmniGothic 030"/>
              </a:rPr>
              <a:t>SW3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962400" y="28435300"/>
            <a:ext cx="32385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900" b="0" i="0" u="none" strike="noStrike" spc="-100">
                <a:solidFill>
                  <a:srgbClr val="49403C"/>
                </a:solidFill>
                <a:ea typeface="210 OmniGothic 050"/>
              </a:rPr>
              <a:t>전체</a:t>
            </a:r>
            <a:r>
              <a:rPr lang="en-US" sz="39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3900" b="0" i="0" u="none" strike="noStrike" spc="-100">
                <a:solidFill>
                  <a:srgbClr val="49403C"/>
                </a:solidFill>
                <a:ea typeface="210 OmniGothic 050"/>
              </a:rPr>
              <a:t>지우개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0400" y="20040600"/>
            <a:ext cx="5524500" cy="128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2844800" y="20231100"/>
            <a:ext cx="3708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5400" b="1" i="0" u="none" strike="noStrike" spc="-100" dirty="0">
                <a:solidFill>
                  <a:srgbClr val="49403C"/>
                </a:solidFill>
                <a:ea typeface="210 OmniGothic 030"/>
              </a:rPr>
              <a:t>버튼</a:t>
            </a:r>
            <a:r>
              <a:rPr lang="en-US" sz="5400" b="1" i="0" u="none" strike="noStrike" spc="-100" dirty="0">
                <a:solidFill>
                  <a:srgbClr val="49403C"/>
                </a:solidFill>
                <a:latin typeface="210 OmniGothic 030"/>
              </a:rPr>
              <a:t> </a:t>
            </a:r>
            <a:r>
              <a:rPr lang="ko-KR" sz="5400" b="1" i="0" u="none" strike="noStrike" spc="-100" dirty="0">
                <a:solidFill>
                  <a:srgbClr val="49403C"/>
                </a:solidFill>
                <a:ea typeface="210 OmniGothic 030"/>
              </a:rPr>
              <a:t>설명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3" name="Group 6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2" name="TextBox 72"/>
          <p:cNvSpPr txBox="1"/>
          <p:nvPr/>
        </p:nvSpPr>
        <p:spPr>
          <a:xfrm>
            <a:off x="4660900" y="15646400"/>
            <a:ext cx="4965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FF0303"/>
                </a:solidFill>
                <a:ea typeface="210 OmniGothic 040"/>
              </a:rPr>
              <a:t>대소문자는</a:t>
            </a:r>
            <a:r>
              <a:rPr lang="en-US" sz="28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2800" b="0" i="0" u="none" strike="noStrike">
                <a:solidFill>
                  <a:srgbClr val="FF0303"/>
                </a:solidFill>
                <a:ea typeface="210 OmniGothic 040"/>
              </a:rPr>
              <a:t>상관</a:t>
            </a:r>
            <a:r>
              <a:rPr lang="en-US" sz="2800" b="0" i="0" u="none" strike="noStrike">
                <a:solidFill>
                  <a:srgbClr val="FF0303"/>
                </a:solidFill>
                <a:latin typeface="210 OmniGothic 040"/>
              </a:rPr>
              <a:t> </a:t>
            </a:r>
            <a:r>
              <a:rPr lang="ko-KR" sz="2800" b="0" i="0" u="none" strike="noStrike">
                <a:solidFill>
                  <a:srgbClr val="FF0303"/>
                </a:solidFill>
                <a:ea typeface="210 OmniGothic 040"/>
              </a:rPr>
              <a:t>없음</a:t>
            </a:r>
          </a:p>
        </p:txBody>
      </p:sp>
      <p:pic>
        <p:nvPicPr>
          <p:cNvPr id="73" name="그림 72" descr="전자제품, 케이블, 전기 배선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CEDB91-B769-3074-1B15-7CE78F8AB16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7672" r="4232"/>
          <a:stretch>
            <a:fillRect/>
          </a:stretch>
        </p:blipFill>
        <p:spPr>
          <a:xfrm rot="5400000">
            <a:off x="8827468" y="20359318"/>
            <a:ext cx="8875834" cy="78547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5" name="TextBox 35">
            <a:extLst>
              <a:ext uri="{FF2B5EF4-FFF2-40B4-BE49-F238E27FC236}">
                <a16:creationId xmlns:a16="http://schemas.microsoft.com/office/drawing/2014/main" id="{FAC5ECAC-EEAC-254F-0BC2-70EFB0D765B5}"/>
              </a:ext>
            </a:extLst>
          </p:cNvPr>
          <p:cNvSpPr txBox="1"/>
          <p:nvPr/>
        </p:nvSpPr>
        <p:spPr>
          <a:xfrm>
            <a:off x="13500336" y="28782475"/>
            <a:ext cx="2108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1" i="0" u="none" strike="noStrike" dirty="0">
                <a:solidFill>
                  <a:srgbClr val="49403C"/>
                </a:solidFill>
                <a:latin typeface="210 OmniGothic 030"/>
              </a:rPr>
              <a:t>SW2</a:t>
            </a:r>
          </a:p>
        </p:txBody>
      </p:sp>
      <p:sp>
        <p:nvSpPr>
          <p:cNvPr id="76" name="TextBox 40">
            <a:extLst>
              <a:ext uri="{FF2B5EF4-FFF2-40B4-BE49-F238E27FC236}">
                <a16:creationId xmlns:a16="http://schemas.microsoft.com/office/drawing/2014/main" id="{33E55F17-20C0-E547-29B2-D7959D7C146F}"/>
              </a:ext>
            </a:extLst>
          </p:cNvPr>
          <p:cNvSpPr txBox="1"/>
          <p:nvPr/>
        </p:nvSpPr>
        <p:spPr>
          <a:xfrm>
            <a:off x="14630636" y="28775393"/>
            <a:ext cx="2082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1" i="0" u="none" strike="noStrike" dirty="0">
                <a:solidFill>
                  <a:srgbClr val="49403C"/>
                </a:solidFill>
                <a:latin typeface="210 OmniGothic 030"/>
              </a:rPr>
              <a:t>SW3</a:t>
            </a:r>
          </a:p>
        </p:txBody>
      </p:sp>
      <p:sp>
        <p:nvSpPr>
          <p:cNvPr id="77" name="TextBox 35">
            <a:extLst>
              <a:ext uri="{FF2B5EF4-FFF2-40B4-BE49-F238E27FC236}">
                <a16:creationId xmlns:a16="http://schemas.microsoft.com/office/drawing/2014/main" id="{329C8C02-2326-DDF6-897B-F3FBC94CC000}"/>
              </a:ext>
            </a:extLst>
          </p:cNvPr>
          <p:cNvSpPr txBox="1"/>
          <p:nvPr/>
        </p:nvSpPr>
        <p:spPr>
          <a:xfrm>
            <a:off x="12077936" y="28738025"/>
            <a:ext cx="2108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b="1" dirty="0">
                <a:solidFill>
                  <a:srgbClr val="49403C"/>
                </a:solidFill>
                <a:latin typeface="210 OmniGothic 030"/>
              </a:rPr>
              <a:t>Reboot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200" b="1" dirty="0">
                <a:solidFill>
                  <a:srgbClr val="FF0000"/>
                </a:solidFill>
                <a:latin typeface="210 OmniGothic 030"/>
              </a:rPr>
              <a:t>클릭 </a:t>
            </a:r>
            <a:r>
              <a:rPr lang="en-US" altLang="ko-KR" sz="3200" b="1" dirty="0">
                <a:solidFill>
                  <a:srgbClr val="FF0000"/>
                </a:solidFill>
                <a:latin typeface="210 OmniGothic 030"/>
              </a:rPr>
              <a:t>XX</a:t>
            </a:r>
            <a:endParaRPr lang="en-US" sz="3200" b="1" i="0" u="none" strike="noStrike" dirty="0">
              <a:solidFill>
                <a:srgbClr val="FF0000"/>
              </a:solidFill>
              <a:latin typeface="210 OmniGothic 03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21602700" cy="3067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241800"/>
            <a:ext cx="20370800" cy="258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95400"/>
            <a:ext cx="20370800" cy="2628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36600" y="-673100"/>
            <a:ext cx="8610600" cy="434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-609600"/>
            <a:ext cx="10998200" cy="415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5295900"/>
            <a:ext cx="66421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5295900"/>
            <a:ext cx="66421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9500" y="4610100"/>
            <a:ext cx="94361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28143200"/>
            <a:ext cx="2108200" cy="210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00" y="28308300"/>
            <a:ext cx="2222500" cy="2019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340000">
            <a:off x="1955800" y="8083550"/>
            <a:ext cx="7721600" cy="923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11772900" y="8032750"/>
            <a:ext cx="7810500" cy="9601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121400" y="4724400"/>
            <a:ext cx="95123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프로젝트</a:t>
            </a:r>
            <a:r>
              <a:rPr lang="en-US" sz="61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결과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5300" y="15690850"/>
            <a:ext cx="82169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5100" b="0" i="0" u="none" strike="noStrike" spc="-100">
                <a:solidFill>
                  <a:srgbClr val="49403C"/>
                </a:solidFill>
                <a:ea typeface="210 OmniGothic 050"/>
              </a:rPr>
              <a:t>게임</a:t>
            </a:r>
            <a:r>
              <a:rPr lang="en-US" sz="51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100" b="0" i="0" u="none" strike="noStrike" spc="-100">
                <a:solidFill>
                  <a:srgbClr val="49403C"/>
                </a:solidFill>
                <a:ea typeface="210 OmniGothic 050"/>
              </a:rPr>
              <a:t>초기</a:t>
            </a:r>
            <a:r>
              <a:rPr lang="en-US" sz="51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100" b="0" i="0" u="none" strike="noStrike" spc="-100">
                <a:solidFill>
                  <a:srgbClr val="49403C"/>
                </a:solidFill>
                <a:ea typeface="210 OmniGothic 050"/>
              </a:rPr>
              <a:t>화면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7448550"/>
            <a:ext cx="9791700" cy="9563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71200" y="7448550"/>
            <a:ext cx="9791700" cy="9563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2900" y="9874250"/>
            <a:ext cx="3987800" cy="1308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569700" y="15767050"/>
            <a:ext cx="82169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100" b="0" i="0" u="none" strike="noStrike" spc="-100">
                <a:solidFill>
                  <a:srgbClr val="49403C"/>
                </a:solidFill>
                <a:latin typeface="210 OmniGothic 050"/>
              </a:rPr>
              <a:t>Drawer </a:t>
            </a:r>
            <a:r>
              <a:rPr lang="ko-KR" sz="5100" b="0" i="0" u="none" strike="noStrike" spc="-100">
                <a:solidFill>
                  <a:srgbClr val="49403C"/>
                </a:solidFill>
                <a:ea typeface="210 OmniGothic 050"/>
              </a:rPr>
              <a:t>화면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01800" y="15678150"/>
            <a:ext cx="82169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5100" b="0" i="0" u="none" strike="noStrike" spc="-100">
                <a:solidFill>
                  <a:srgbClr val="49403C"/>
                </a:solidFill>
                <a:ea typeface="210 OmniGothic 050"/>
              </a:rPr>
              <a:t>처음</a:t>
            </a:r>
            <a:r>
              <a:rPr lang="en-US" sz="51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100" b="0" i="0" u="none" strike="noStrike" spc="-100">
                <a:solidFill>
                  <a:srgbClr val="49403C"/>
                </a:solidFill>
                <a:ea typeface="210 OmniGothic 050"/>
              </a:rPr>
              <a:t>초기</a:t>
            </a:r>
            <a:r>
              <a:rPr lang="en-US" sz="5100" b="0" i="0" u="none" strike="noStrike" spc="-100">
                <a:solidFill>
                  <a:srgbClr val="49403C"/>
                </a:solidFill>
                <a:latin typeface="210 OmniGothic 050"/>
              </a:rPr>
              <a:t> </a:t>
            </a:r>
            <a:r>
              <a:rPr lang="ko-KR" sz="5100" b="0" i="0" u="none" strike="noStrike" spc="-100">
                <a:solidFill>
                  <a:srgbClr val="49403C"/>
                </a:solidFill>
                <a:ea typeface="210 OmniGothic 050"/>
              </a:rPr>
              <a:t>화면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4700" y="1612900"/>
            <a:ext cx="20675600" cy="217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내가</a:t>
            </a:r>
            <a:r>
              <a:rPr lang="en-US" sz="12200" b="0" i="0" u="none" strike="noStrike" spc="-20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그린</a:t>
            </a:r>
            <a:r>
              <a:rPr lang="en-US" sz="12200" b="0" i="0" u="none" strike="noStrike" spc="-20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그런</a:t>
            </a:r>
            <a:r>
              <a:rPr lang="en-US" sz="12200" b="0" i="0" u="none" strike="noStrike" spc="-200">
                <a:solidFill>
                  <a:srgbClr val="49403C"/>
                </a:solidFill>
                <a:latin typeface="210 Neverland Regular"/>
              </a:rPr>
              <a:t> </a:t>
            </a:r>
            <a:r>
              <a:rPr lang="ko-KR" sz="12200" b="0" i="0" u="none" strike="noStrike" spc="-200">
                <a:solidFill>
                  <a:srgbClr val="49403C"/>
                </a:solidFill>
                <a:ea typeface="210 Neverland Regular"/>
              </a:rPr>
              <a:t>그림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52600" y="6477000"/>
            <a:ext cx="17818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100">
                <a:solidFill>
                  <a:srgbClr val="3A4CA8"/>
                </a:solidFill>
                <a:ea typeface="210 Neverland Regular"/>
              </a:rPr>
              <a:t>끊김</a:t>
            </a:r>
            <a:r>
              <a:rPr lang="en-US" sz="6000" b="0" i="0" u="none" strike="noStrike" spc="-100">
                <a:solidFill>
                  <a:srgbClr val="3A4CA8"/>
                </a:solidFill>
                <a:latin typeface="210 Neverland Regular"/>
              </a:rPr>
              <a:t> </a:t>
            </a:r>
            <a:r>
              <a:rPr lang="ko-KR" sz="6000" b="0" i="0" u="none" strike="noStrike" spc="-100">
                <a:solidFill>
                  <a:srgbClr val="3A4CA8"/>
                </a:solidFill>
                <a:ea typeface="210 Neverland Regular"/>
              </a:rPr>
              <a:t>없고</a:t>
            </a:r>
            <a:r>
              <a:rPr lang="en-US" sz="6000" b="0" i="0" u="none" strike="noStrike" spc="-100">
                <a:solidFill>
                  <a:srgbClr val="3A4CA8"/>
                </a:solidFill>
                <a:latin typeface="210 Neverland Regular"/>
              </a:rPr>
              <a:t> </a:t>
            </a:r>
            <a:r>
              <a:rPr lang="ko-KR" sz="6000" b="0" i="0" u="none" strike="noStrike" spc="-100">
                <a:solidFill>
                  <a:srgbClr val="3A4CA8"/>
                </a:solidFill>
                <a:ea typeface="210 Neverland Regular"/>
              </a:rPr>
              <a:t>생동감</a:t>
            </a:r>
            <a:r>
              <a:rPr lang="en-US" sz="6000" b="0" i="0" u="none" strike="noStrike" spc="-100">
                <a:solidFill>
                  <a:srgbClr val="3A4CA8"/>
                </a:solidFill>
                <a:latin typeface="210 Neverland Regular"/>
              </a:rPr>
              <a:t> </a:t>
            </a:r>
            <a:r>
              <a:rPr lang="ko-KR" sz="6000" b="0" i="0" u="none" strike="noStrike" spc="-100">
                <a:solidFill>
                  <a:srgbClr val="3A4CA8"/>
                </a:solidFill>
                <a:ea typeface="210 Neverland Regular"/>
              </a:rPr>
              <a:t>넘치는</a:t>
            </a:r>
            <a:r>
              <a:rPr lang="en-US" sz="6000" b="0" i="0" u="none" strike="noStrike" spc="-100">
                <a:solidFill>
                  <a:srgbClr val="3A4CA8"/>
                </a:solidFill>
                <a:latin typeface="210 Neverland Regular"/>
              </a:rPr>
              <a:t> </a:t>
            </a:r>
            <a:r>
              <a:rPr lang="ko-KR" sz="6000" b="0" i="0" u="none" strike="noStrike" spc="-100">
                <a:solidFill>
                  <a:srgbClr val="3A4CA8"/>
                </a:solidFill>
                <a:ea typeface="210 Neverland Regular"/>
              </a:rPr>
              <a:t>긴박한</a:t>
            </a:r>
            <a:r>
              <a:rPr lang="en-US" sz="6000" b="0" i="0" u="none" strike="noStrike" spc="-100">
                <a:solidFill>
                  <a:srgbClr val="3A4CA8"/>
                </a:solidFill>
                <a:latin typeface="210 Neverland Regular"/>
              </a:rPr>
              <a:t> </a:t>
            </a:r>
            <a:r>
              <a:rPr lang="ko-KR" sz="6000" b="0" i="0" u="none" strike="noStrike" spc="-100">
                <a:solidFill>
                  <a:srgbClr val="3A4CA8"/>
                </a:solidFill>
                <a:ea typeface="210 Neverland Regular"/>
              </a:rPr>
              <a:t>게임</a:t>
            </a:r>
            <a:r>
              <a:rPr lang="en-US" sz="6000" b="0" i="0" u="none" strike="noStrike" spc="-100">
                <a:solidFill>
                  <a:srgbClr val="3A4CA8"/>
                </a:solidFill>
                <a:latin typeface="210 Neverland Regular"/>
              </a:rPr>
              <a:t> </a:t>
            </a:r>
            <a:r>
              <a:rPr lang="ko-KR" sz="6000" b="0" i="0" u="none" strike="noStrike" spc="-100">
                <a:solidFill>
                  <a:srgbClr val="3A4CA8"/>
                </a:solidFill>
                <a:ea typeface="210 Neverland Regular"/>
              </a:rPr>
              <a:t>가능</a:t>
            </a:r>
            <a:r>
              <a:rPr lang="en-US" sz="6000" b="0" i="0" u="none" strike="noStrike" spc="-100">
                <a:solidFill>
                  <a:srgbClr val="3A4CA8"/>
                </a:solidFill>
                <a:latin typeface="210 Neverland Regular"/>
              </a:rPr>
              <a:t>!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57400" y="10287000"/>
            <a:ext cx="3073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2839"/>
              </a:lnSpc>
            </a:pPr>
            <a:r>
              <a:rPr lang="en-US" sz="3800" b="1" i="0" u="none" strike="noStrike" dirty="0">
                <a:solidFill>
                  <a:srgbClr val="49403C"/>
                </a:solidFill>
                <a:latin typeface="Gong Gothic Medium"/>
              </a:rPr>
              <a:t>GPIO </a:t>
            </a:r>
            <a:r>
              <a:rPr lang="ko-KR" sz="3800" b="1" i="0" u="none" strike="noStrike" dirty="0">
                <a:solidFill>
                  <a:srgbClr val="49403C"/>
                </a:solidFill>
                <a:ea typeface="Gong Gothic Medium"/>
              </a:rPr>
              <a:t>버튼</a:t>
            </a:r>
          </a:p>
        </p:txBody>
      </p:sp>
      <p:pic>
        <p:nvPicPr>
          <p:cNvPr id="35" name="Picture 13">
            <a:extLst>
              <a:ext uri="{FF2B5EF4-FFF2-40B4-BE49-F238E27FC236}">
                <a16:creationId xmlns:a16="http://schemas.microsoft.com/office/drawing/2014/main" id="{511CFA8C-3D6A-6803-5413-F849C8875E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3250" y="19240500"/>
            <a:ext cx="4343400" cy="635000"/>
          </a:xfrm>
          <a:prstGeom prst="rect">
            <a:avLst/>
          </a:prstGeom>
        </p:spPr>
      </p:pic>
      <p:pic>
        <p:nvPicPr>
          <p:cNvPr id="36" name="Picture 14">
            <a:extLst>
              <a:ext uri="{FF2B5EF4-FFF2-40B4-BE49-F238E27FC236}">
                <a16:creationId xmlns:a16="http://schemas.microsoft.com/office/drawing/2014/main" id="{445BE78E-782E-9C0B-2B29-D3504D98C2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81450" y="19240500"/>
            <a:ext cx="4178300" cy="635000"/>
          </a:xfrm>
          <a:prstGeom prst="rect">
            <a:avLst/>
          </a:prstGeom>
        </p:spPr>
      </p:pic>
      <p:pic>
        <p:nvPicPr>
          <p:cNvPr id="37" name="Picture 15">
            <a:extLst>
              <a:ext uri="{FF2B5EF4-FFF2-40B4-BE49-F238E27FC236}">
                <a16:creationId xmlns:a16="http://schemas.microsoft.com/office/drawing/2014/main" id="{637D4EF4-32C3-6B3B-74DC-4424B3D0F0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74950" y="18554700"/>
            <a:ext cx="16002000" cy="1473200"/>
          </a:xfrm>
          <a:prstGeom prst="rect">
            <a:avLst/>
          </a:prstGeom>
        </p:spPr>
      </p:pic>
      <p:sp>
        <p:nvSpPr>
          <p:cNvPr id="38" name="TextBox 25">
            <a:extLst>
              <a:ext uri="{FF2B5EF4-FFF2-40B4-BE49-F238E27FC236}">
                <a16:creationId xmlns:a16="http://schemas.microsoft.com/office/drawing/2014/main" id="{56C3C65C-466D-F80A-2241-B9D4A48736FE}"/>
              </a:ext>
            </a:extLst>
          </p:cNvPr>
          <p:cNvSpPr txBox="1"/>
          <p:nvPr/>
        </p:nvSpPr>
        <p:spPr>
          <a:xfrm>
            <a:off x="5353050" y="18732500"/>
            <a:ext cx="107569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다음과</a:t>
            </a:r>
            <a:r>
              <a:rPr lang="en-US" sz="61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같이</a:t>
            </a:r>
            <a:r>
              <a:rPr lang="en-US" sz="61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문제를</a:t>
            </a:r>
            <a:r>
              <a:rPr lang="en-US" sz="6100" b="0" i="0" u="none" strike="noStrike" spc="-100">
                <a:solidFill>
                  <a:srgbClr val="49403C"/>
                </a:solidFill>
                <a:latin typeface="210 Luckysuper Regular"/>
              </a:rPr>
              <a:t> </a:t>
            </a:r>
            <a:r>
              <a:rPr lang="ko-KR" sz="6100" b="0" i="0" u="none" strike="noStrike" spc="-100">
                <a:solidFill>
                  <a:srgbClr val="49403C"/>
                </a:solidFill>
                <a:ea typeface="210 Luckysuper Regular"/>
              </a:rPr>
              <a:t>내보세요</a:t>
            </a:r>
            <a:r>
              <a:rPr lang="en-US" sz="6100" b="0" i="0" u="none" strike="noStrike" spc="-100">
                <a:solidFill>
                  <a:srgbClr val="49403C"/>
                </a:solidFill>
                <a:latin typeface="210 Luckysuper Regular"/>
              </a:rPr>
              <a:t>!</a:t>
            </a:r>
          </a:p>
        </p:txBody>
      </p:sp>
      <p:pic>
        <p:nvPicPr>
          <p:cNvPr id="39" name="Picture 28">
            <a:extLst>
              <a:ext uri="{FF2B5EF4-FFF2-40B4-BE49-F238E27FC236}">
                <a16:creationId xmlns:a16="http://schemas.microsoft.com/office/drawing/2014/main" id="{4907FC6C-B3E1-6767-8DBA-80937F1CEB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93850" y="20764500"/>
            <a:ext cx="5740400" cy="2006600"/>
          </a:xfrm>
          <a:prstGeom prst="rect">
            <a:avLst/>
          </a:prstGeom>
        </p:spPr>
      </p:pic>
      <p:sp>
        <p:nvSpPr>
          <p:cNvPr id="40" name="TextBox 29">
            <a:extLst>
              <a:ext uri="{FF2B5EF4-FFF2-40B4-BE49-F238E27FC236}">
                <a16:creationId xmlns:a16="http://schemas.microsoft.com/office/drawing/2014/main" id="{6C476B9E-C87C-809B-894F-12A4AA003FB1}"/>
              </a:ext>
            </a:extLst>
          </p:cNvPr>
          <p:cNvSpPr txBox="1"/>
          <p:nvPr/>
        </p:nvSpPr>
        <p:spPr>
          <a:xfrm>
            <a:off x="2355850" y="21386800"/>
            <a:ext cx="4406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Backpack</a:t>
            </a:r>
          </a:p>
        </p:txBody>
      </p:sp>
      <p:pic>
        <p:nvPicPr>
          <p:cNvPr id="41" name="Picture 31">
            <a:extLst>
              <a:ext uri="{FF2B5EF4-FFF2-40B4-BE49-F238E27FC236}">
                <a16:creationId xmlns:a16="http://schemas.microsoft.com/office/drawing/2014/main" id="{8368FAF6-8E7E-8A5F-72BC-1AADC29E09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93850" y="23114000"/>
            <a:ext cx="5740400" cy="2006600"/>
          </a:xfrm>
          <a:prstGeom prst="rect">
            <a:avLst/>
          </a:prstGeom>
        </p:spPr>
      </p:pic>
      <p:sp>
        <p:nvSpPr>
          <p:cNvPr id="42" name="TextBox 32">
            <a:extLst>
              <a:ext uri="{FF2B5EF4-FFF2-40B4-BE49-F238E27FC236}">
                <a16:creationId xmlns:a16="http://schemas.microsoft.com/office/drawing/2014/main" id="{2361A261-10C3-83C5-9037-31D8F040830A}"/>
              </a:ext>
            </a:extLst>
          </p:cNvPr>
          <p:cNvSpPr txBox="1"/>
          <p:nvPr/>
        </p:nvSpPr>
        <p:spPr>
          <a:xfrm>
            <a:off x="2355850" y="23736300"/>
            <a:ext cx="4406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Candle</a:t>
            </a:r>
          </a:p>
        </p:txBody>
      </p:sp>
      <p:pic>
        <p:nvPicPr>
          <p:cNvPr id="43" name="Picture 34">
            <a:extLst>
              <a:ext uri="{FF2B5EF4-FFF2-40B4-BE49-F238E27FC236}">
                <a16:creationId xmlns:a16="http://schemas.microsoft.com/office/drawing/2014/main" id="{DB2E97DB-72DD-CC77-7127-7343B16866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6550" y="25552400"/>
            <a:ext cx="5740400" cy="2006600"/>
          </a:xfrm>
          <a:prstGeom prst="rect">
            <a:avLst/>
          </a:prstGeom>
        </p:spPr>
      </p:pic>
      <p:sp>
        <p:nvSpPr>
          <p:cNvPr id="44" name="TextBox 35">
            <a:extLst>
              <a:ext uri="{FF2B5EF4-FFF2-40B4-BE49-F238E27FC236}">
                <a16:creationId xmlns:a16="http://schemas.microsoft.com/office/drawing/2014/main" id="{56571342-EA41-0861-612B-7C187F5BCB9C}"/>
              </a:ext>
            </a:extLst>
          </p:cNvPr>
          <p:cNvSpPr txBox="1"/>
          <p:nvPr/>
        </p:nvSpPr>
        <p:spPr>
          <a:xfrm>
            <a:off x="2368550" y="26174700"/>
            <a:ext cx="4406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Mirror</a:t>
            </a:r>
          </a:p>
        </p:txBody>
      </p:sp>
      <p:pic>
        <p:nvPicPr>
          <p:cNvPr id="45" name="Picture 38">
            <a:extLst>
              <a:ext uri="{FF2B5EF4-FFF2-40B4-BE49-F238E27FC236}">
                <a16:creationId xmlns:a16="http://schemas.microsoft.com/office/drawing/2014/main" id="{0A3122DF-1D7E-5954-E11F-06FEBB6F4F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54950" y="20777200"/>
            <a:ext cx="5740400" cy="2006600"/>
          </a:xfrm>
          <a:prstGeom prst="rect">
            <a:avLst/>
          </a:prstGeom>
        </p:spPr>
      </p:pic>
      <p:sp>
        <p:nvSpPr>
          <p:cNvPr id="46" name="TextBox 39">
            <a:extLst>
              <a:ext uri="{FF2B5EF4-FFF2-40B4-BE49-F238E27FC236}">
                <a16:creationId xmlns:a16="http://schemas.microsoft.com/office/drawing/2014/main" id="{6D74B982-CCA3-3726-D648-7E5573679F53}"/>
              </a:ext>
            </a:extLst>
          </p:cNvPr>
          <p:cNvSpPr txBox="1"/>
          <p:nvPr/>
        </p:nvSpPr>
        <p:spPr>
          <a:xfrm>
            <a:off x="8616950" y="21399500"/>
            <a:ext cx="4406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Camera</a:t>
            </a:r>
          </a:p>
        </p:txBody>
      </p:sp>
      <p:pic>
        <p:nvPicPr>
          <p:cNvPr id="47" name="Picture 41">
            <a:extLst>
              <a:ext uri="{FF2B5EF4-FFF2-40B4-BE49-F238E27FC236}">
                <a16:creationId xmlns:a16="http://schemas.microsoft.com/office/drawing/2014/main" id="{45C2117F-AD9E-EC17-95E0-F2BABC2ECD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54950" y="23126700"/>
            <a:ext cx="5740400" cy="2006600"/>
          </a:xfrm>
          <a:prstGeom prst="rect">
            <a:avLst/>
          </a:prstGeom>
        </p:spPr>
      </p:pic>
      <p:sp>
        <p:nvSpPr>
          <p:cNvPr id="48" name="TextBox 42">
            <a:extLst>
              <a:ext uri="{FF2B5EF4-FFF2-40B4-BE49-F238E27FC236}">
                <a16:creationId xmlns:a16="http://schemas.microsoft.com/office/drawing/2014/main" id="{7E8285DE-B571-7128-16A6-8B51ED795DA5}"/>
              </a:ext>
            </a:extLst>
          </p:cNvPr>
          <p:cNvSpPr txBox="1"/>
          <p:nvPr/>
        </p:nvSpPr>
        <p:spPr>
          <a:xfrm>
            <a:off x="8616950" y="23749000"/>
            <a:ext cx="4406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Sleeping</a:t>
            </a:r>
          </a:p>
        </p:txBody>
      </p:sp>
      <p:pic>
        <p:nvPicPr>
          <p:cNvPr id="49" name="Picture 44">
            <a:extLst>
              <a:ext uri="{FF2B5EF4-FFF2-40B4-BE49-F238E27FC236}">
                <a16:creationId xmlns:a16="http://schemas.microsoft.com/office/drawing/2014/main" id="{95C5960A-FE2A-228B-DC08-1FF4399A5E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67650" y="25565100"/>
            <a:ext cx="5740400" cy="2006600"/>
          </a:xfrm>
          <a:prstGeom prst="rect">
            <a:avLst/>
          </a:prstGeom>
        </p:spPr>
      </p:pic>
      <p:sp>
        <p:nvSpPr>
          <p:cNvPr id="50" name="TextBox 45">
            <a:extLst>
              <a:ext uri="{FF2B5EF4-FFF2-40B4-BE49-F238E27FC236}">
                <a16:creationId xmlns:a16="http://schemas.microsoft.com/office/drawing/2014/main" id="{BC0BD1A1-415D-1262-95A1-225293B9724F}"/>
              </a:ext>
            </a:extLst>
          </p:cNvPr>
          <p:cNvSpPr txBox="1"/>
          <p:nvPr/>
        </p:nvSpPr>
        <p:spPr>
          <a:xfrm>
            <a:off x="8629650" y="26187400"/>
            <a:ext cx="4406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Guitar</a:t>
            </a:r>
          </a:p>
        </p:txBody>
      </p:sp>
      <p:pic>
        <p:nvPicPr>
          <p:cNvPr id="51" name="Picture 48">
            <a:extLst>
              <a:ext uri="{FF2B5EF4-FFF2-40B4-BE49-F238E27FC236}">
                <a16:creationId xmlns:a16="http://schemas.microsoft.com/office/drawing/2014/main" id="{CDEB8BC1-4740-F05C-FA38-BD4FE5CA20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27150" y="20764500"/>
            <a:ext cx="5740400" cy="2006600"/>
          </a:xfrm>
          <a:prstGeom prst="rect">
            <a:avLst/>
          </a:prstGeom>
        </p:spPr>
      </p:pic>
      <p:sp>
        <p:nvSpPr>
          <p:cNvPr id="52" name="TextBox 49">
            <a:extLst>
              <a:ext uri="{FF2B5EF4-FFF2-40B4-BE49-F238E27FC236}">
                <a16:creationId xmlns:a16="http://schemas.microsoft.com/office/drawing/2014/main" id="{8B6B62ED-EA47-EEF6-842C-C0D327E08AAD}"/>
              </a:ext>
            </a:extLst>
          </p:cNvPr>
          <p:cNvSpPr txBox="1"/>
          <p:nvPr/>
        </p:nvSpPr>
        <p:spPr>
          <a:xfrm>
            <a:off x="14789150" y="21386800"/>
            <a:ext cx="4406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Crying</a:t>
            </a:r>
          </a:p>
        </p:txBody>
      </p:sp>
      <p:pic>
        <p:nvPicPr>
          <p:cNvPr id="53" name="Picture 51">
            <a:extLst>
              <a:ext uri="{FF2B5EF4-FFF2-40B4-BE49-F238E27FC236}">
                <a16:creationId xmlns:a16="http://schemas.microsoft.com/office/drawing/2014/main" id="{14538F10-FF2A-CC6E-3F1C-137BA5D594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27150" y="23114000"/>
            <a:ext cx="5740400" cy="2006600"/>
          </a:xfrm>
          <a:prstGeom prst="rect">
            <a:avLst/>
          </a:prstGeom>
        </p:spPr>
      </p:pic>
      <p:sp>
        <p:nvSpPr>
          <p:cNvPr id="54" name="TextBox 52">
            <a:extLst>
              <a:ext uri="{FF2B5EF4-FFF2-40B4-BE49-F238E27FC236}">
                <a16:creationId xmlns:a16="http://schemas.microsoft.com/office/drawing/2014/main" id="{95F663EA-CFA4-8A66-1B95-C5AFC2106496}"/>
              </a:ext>
            </a:extLst>
          </p:cNvPr>
          <p:cNvSpPr txBox="1"/>
          <p:nvPr/>
        </p:nvSpPr>
        <p:spPr>
          <a:xfrm>
            <a:off x="14789150" y="23736300"/>
            <a:ext cx="4406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Pizza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57BDE04-798F-2B37-49E4-DBB1E3D28B6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39850" y="25552400"/>
            <a:ext cx="5740400" cy="2006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39D422-3830-D7DA-89AF-1725A1C79419}"/>
              </a:ext>
            </a:extLst>
          </p:cNvPr>
          <p:cNvSpPr txBox="1"/>
          <p:nvPr/>
        </p:nvSpPr>
        <p:spPr>
          <a:xfrm>
            <a:off x="14801850" y="26174700"/>
            <a:ext cx="4406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 spc="-100">
                <a:solidFill>
                  <a:srgbClr val="49403C"/>
                </a:solidFill>
                <a:latin typeface="210 OmniGothic 050"/>
              </a:rPr>
              <a:t>Hospital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497</Words>
  <Application>Microsoft Office PowerPoint</Application>
  <PresentationFormat>사용자 지정</PresentationFormat>
  <Paragraphs>89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5" baseType="lpstr">
      <vt:lpstr>210 OmniGothic 030</vt:lpstr>
      <vt:lpstr>210 OmniGothic 040</vt:lpstr>
      <vt:lpstr>210 Neverland Regular</vt:lpstr>
      <vt:lpstr>Arial</vt:lpstr>
      <vt:lpstr>맑은 고딕</vt:lpstr>
      <vt:lpstr>210 OmniGothic 050</vt:lpstr>
      <vt:lpstr>Calibri</vt:lpstr>
      <vt:lpstr>210 Luckysuper Regular</vt:lpstr>
      <vt:lpstr>Gong Gothic Medium</vt:lpstr>
      <vt:lpstr>210 Cartoonstory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박수아/연구원/SoC센터 AIoT플랫폼TP</dc:creator>
  <cp:lastModifiedBy>박수아/연구원/SoC센터 AIoT플랫폼TP</cp:lastModifiedBy>
  <cp:revision>6</cp:revision>
  <dcterms:created xsi:type="dcterms:W3CDTF">2006-08-16T00:00:00Z</dcterms:created>
  <dcterms:modified xsi:type="dcterms:W3CDTF">2025-07-09T08:15:12Z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2025-07-09T07:55:31Z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66f3a992-f944-4a3f-9792-d0448e66387d</vt:lpwstr>
  </property>
  <property fmtid="{D5CDD505-2E9C-101B-9397-08002B2CF9AE}" pid="8" name="MSIP_Label_cc6ed9fc-fefc-4a0c-a6d6-10cf236c0d4f_ContentBits">
    <vt:lpwstr>1</vt:lpwstr>
  </property>
  <property fmtid="{D5CDD505-2E9C-101B-9397-08002B2CF9AE}" pid="9" name="MSIP_Label_cc6ed9fc-fefc-4a0c-a6d6-10cf236c0d4f_Tag">
    <vt:lpwstr>10, 3, 0, 1</vt:lpwstr>
  </property>
  <property fmtid="{D5CDD505-2E9C-101B-9397-08002B2CF9AE}" pid="10" name="ClassificationContentMarkingHeaderLocations">
    <vt:lpwstr>Office Theme:8</vt:lpwstr>
  </property>
  <property fmtid="{D5CDD505-2E9C-101B-9397-08002B2CF9AE}" pid="11" name="ClassificationContentMarkingHeaderText">
    <vt:lpwstr>LGE Internal Use Only</vt:lpwstr>
  </property>
</Properties>
</file>